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Montserrat"/>
      <p:regular r:id="rId39"/>
      <p:bold r:id="rId40"/>
      <p:italic r:id="rId41"/>
      <p:boldItalic r:id="rId42"/>
    </p:embeddedFont>
    <p:embeddedFont>
      <p:font typeface="La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VINCENZO CACCIOPPOLI"/>
  <p:cmAuthor clrIdx="1" id="1" initials="" lastIdx="1" name="Giovanni Fuschino"/>
  <p:cmAuthor clrIdx="2" id="2" initials="" lastIdx="1" name="Diego Manocchi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20" Type="http://schemas.openxmlformats.org/officeDocument/2006/relationships/slide" Target="slides/slide14.xml"/><Relationship Id="rId42" Type="http://schemas.openxmlformats.org/officeDocument/2006/relationships/font" Target="fonts/Montserrat-boldItalic.fntdata"/><Relationship Id="rId41" Type="http://schemas.openxmlformats.org/officeDocument/2006/relationships/font" Target="fonts/Montserrat-italic.fntdata"/><Relationship Id="rId22" Type="http://schemas.openxmlformats.org/officeDocument/2006/relationships/slide" Target="slides/slide16.xml"/><Relationship Id="rId44" Type="http://schemas.openxmlformats.org/officeDocument/2006/relationships/font" Target="fonts/Lato-bold.fntdata"/><Relationship Id="rId21" Type="http://schemas.openxmlformats.org/officeDocument/2006/relationships/slide" Target="slides/slide15.xml"/><Relationship Id="rId43" Type="http://schemas.openxmlformats.org/officeDocument/2006/relationships/font" Target="fonts/Lato-regular.fntdata"/><Relationship Id="rId24" Type="http://schemas.openxmlformats.org/officeDocument/2006/relationships/slide" Target="slides/slide18.xml"/><Relationship Id="rId46" Type="http://schemas.openxmlformats.org/officeDocument/2006/relationships/font" Target="fonts/Lato-boldItalic.fntdata"/><Relationship Id="rId23" Type="http://schemas.openxmlformats.org/officeDocument/2006/relationships/slide" Target="slides/slide17.xml"/><Relationship Id="rId45" Type="http://schemas.openxmlformats.org/officeDocument/2006/relationships/font" Target="fonts/La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5-13T13:16:19.068">
    <p:pos x="6000" y="0"/>
    <p:text>ciaoooooooooooooooooooooooooooooooooooooooooooooooooooooooooooooooooooooooooooooooooooooooooooooooooooooooooooooooooooooooooooooooooooooooooooooooooooooooooooooooooooooooooooo</p:text>
  </p:cm>
  <p:cm authorId="1" idx="1" dt="2021-05-13T12:55:24.906">
    <p:pos x="6000" y="100"/>
    <p:text>Yes, is so good</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1-05-13T12:52:53.128">
    <p:pos x="6000" y="0"/>
    <p:text>Hello, the work is beautifull!!!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3bea076eb05a5d2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3bea076eb05a5d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76c9e608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d76c9e608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76c9e608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76c9e608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76c9e608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d76c9e608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d796ed595e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d796ed595e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d796ed595e_8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d796ed595e_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d817b7592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d817b7592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817b7592a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d817b7592a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796ed595e_1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d796ed595e_1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796ed595e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d796ed595e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796ed595e_1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d796ed595e_1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7a4810a10e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a4810a10e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d796ed595e_1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d796ed595e_1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796ed595e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796ed595e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d796ed595e_1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d796ed595e_1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d796ed595e_1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d796ed595e_15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796ed595e_1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d796ed595e_1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9459dca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d9459dca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d944cc4c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d944cc4c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944cc4ce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d944cc4ce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d944cc4cea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d944cc4cea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d9459dca6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d9459dca6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a4810a10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a4810a10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d9459dca6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d9459dca6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d961214a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d961214a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d961214aa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d961214aa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7a4810a10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a4810a10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d76c9e608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d76c9e608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76c9e608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76c9e608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76c9e608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76c9e608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76c9e608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76c9e608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76c9e608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76c9e608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hyperlink" Target="https://www.salvador-dali.org/ca/museus/teatre-museu-dali-de-figueres/" TargetMode="External"/><Relationship Id="rId6" Type="http://schemas.openxmlformats.org/officeDocument/2006/relationships/hyperlink" Target="https://www.salvador-dali.org/ca/museus/teatre-museu-dali-de-figueres/" TargetMode="External"/><Relationship Id="rId7" Type="http://schemas.openxmlformats.org/officeDocument/2006/relationships/hyperlink" Target="https://www.salvador-dali.org/ca/museus/teatre-museu-dali-de-figuer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4254919" y="1560261"/>
            <a:ext cx="40038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solidFill>
                  <a:schemeClr val="accent6"/>
                </a:solidFill>
              </a:rPr>
              <a:t>Museum and cultural place</a:t>
            </a:r>
            <a:endParaRPr>
              <a:solidFill>
                <a:schemeClr val="accent6"/>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92" name="Google Shape;192;p2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3" name="Google Shape;193;p22"/>
          <p:cNvPicPr preferRelativeResize="0"/>
          <p:nvPr/>
        </p:nvPicPr>
        <p:blipFill>
          <a:blip r:embed="rId3">
            <a:alphaModFix/>
          </a:blip>
          <a:stretch>
            <a:fillRect/>
          </a:stretch>
        </p:blipFill>
        <p:spPr>
          <a:xfrm>
            <a:off x="72622" y="0"/>
            <a:ext cx="8998756"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3"/>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None/>
            </a:pPr>
            <a:r>
              <a:rPr lang="fr" sz="3100">
                <a:solidFill>
                  <a:srgbClr val="FF0000"/>
                </a:solidFill>
                <a:highlight>
                  <a:srgbClr val="F8F9FA"/>
                </a:highlight>
                <a:latin typeface="Arial"/>
                <a:ea typeface="Arial"/>
                <a:cs typeface="Arial"/>
                <a:sym typeface="Arial"/>
              </a:rPr>
              <a:t>the lady with an ermine</a:t>
            </a:r>
            <a:endParaRPr sz="3100">
              <a:solidFill>
                <a:srgbClr val="FF0000"/>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199" name="Google Shape;199;p2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The Lady with an Ermine is an oil painting on wood by Leonardo da Vinci, datable to 1488-1490. The woman portrayed is almost certainly identified with Cecilia Gallerani</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05" name="Google Shape;205;p2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6" name="Google Shape;206;p24"/>
          <p:cNvPicPr preferRelativeResize="0"/>
          <p:nvPr/>
        </p:nvPicPr>
        <p:blipFill>
          <a:blip r:embed="rId3">
            <a:alphaModFix/>
          </a:blip>
          <a:stretch>
            <a:fillRect/>
          </a:stretch>
        </p:blipFill>
        <p:spPr>
          <a:xfrm>
            <a:off x="8924" y="0"/>
            <a:ext cx="9143999" cy="51334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5"/>
          <p:cNvSpPr txBox="1"/>
          <p:nvPr>
            <p:ph type="title"/>
          </p:nvPr>
        </p:nvSpPr>
        <p:spPr>
          <a:xfrm>
            <a:off x="4323800" y="393750"/>
            <a:ext cx="4012500" cy="914100"/>
          </a:xfrm>
          <a:prstGeom prst="rect">
            <a:avLst/>
          </a:prstGeom>
          <a:solidFill>
            <a:schemeClr val="lt1"/>
          </a:solidFill>
        </p:spPr>
        <p:txBody>
          <a:bodyPr anchorCtr="0" anchor="t" bIns="91425" lIns="91425" spcFirstLastPara="1" rIns="91425" wrap="square" tIns="91425">
            <a:normAutofit fontScale="90000"/>
          </a:bodyPr>
          <a:lstStyle/>
          <a:p>
            <a:pPr indent="0" lvl="0" marL="0" rtl="0" algn="ctr">
              <a:lnSpc>
                <a:spcPct val="90000"/>
              </a:lnSpc>
              <a:spcBef>
                <a:spcPts val="1000"/>
              </a:spcBef>
              <a:spcAft>
                <a:spcPts val="0"/>
              </a:spcAft>
              <a:buNone/>
            </a:pPr>
            <a:r>
              <a:rPr lang="fr" sz="3200">
                <a:solidFill>
                  <a:srgbClr val="000000"/>
                </a:solidFill>
                <a:latin typeface="Arial"/>
                <a:ea typeface="Arial"/>
                <a:cs typeface="Arial"/>
                <a:sym typeface="Arial"/>
              </a:rPr>
              <a:t>The Colosseum</a:t>
            </a:r>
            <a:endParaRPr sz="32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12" name="Google Shape;212;p25"/>
          <p:cNvSpPr txBox="1"/>
          <p:nvPr>
            <p:ph idx="1" type="body"/>
          </p:nvPr>
        </p:nvSpPr>
        <p:spPr>
          <a:xfrm>
            <a:off x="264025" y="309075"/>
            <a:ext cx="2756700" cy="45831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85000" lnSpcReduction="10000"/>
          </a:bodyPr>
          <a:lstStyle/>
          <a:p>
            <a:pPr indent="0" lvl="0" marL="0" rtl="0" algn="l">
              <a:lnSpc>
                <a:spcPct val="90000"/>
              </a:lnSpc>
              <a:spcBef>
                <a:spcPts val="1000"/>
              </a:spcBef>
              <a:spcAft>
                <a:spcPts val="0"/>
              </a:spcAft>
              <a:buNone/>
            </a:pPr>
            <a:r>
              <a:rPr lang="fr" sz="2400">
                <a:solidFill>
                  <a:srgbClr val="000000"/>
                </a:solidFill>
                <a:latin typeface="Arial"/>
                <a:ea typeface="Arial"/>
                <a:cs typeface="Arial"/>
                <a:sym typeface="Arial"/>
              </a:rPr>
              <a:t>Able to hold an estimated number of spectators between 50,000 and 87,000, it is the most important Roman amphitheater, as well as the most imposing monument of ancient Rome that has come down to us. The amphitheater was built in the Flavian period on an area on the eastern edge of the Roman Forum.</a:t>
            </a:r>
            <a:endParaRPr sz="2400">
              <a:solidFill>
                <a:srgbClr val="000000"/>
              </a:solidFill>
              <a:latin typeface="Arial"/>
              <a:ea typeface="Arial"/>
              <a:cs typeface="Arial"/>
              <a:sym typeface="Arial"/>
            </a:endParaRPr>
          </a:p>
          <a:p>
            <a:pPr indent="0" lvl="0" marL="0" rtl="0" algn="l">
              <a:spcBef>
                <a:spcPts val="0"/>
              </a:spcBef>
              <a:spcAft>
                <a:spcPts val="1200"/>
              </a:spcAft>
              <a:buNone/>
            </a:pPr>
            <a:r>
              <a:t/>
            </a:r>
            <a:endParaRPr/>
          </a:p>
        </p:txBody>
      </p:sp>
      <p:pic>
        <p:nvPicPr>
          <p:cNvPr id="213" name="Google Shape;213;p25"/>
          <p:cNvPicPr preferRelativeResize="0"/>
          <p:nvPr/>
        </p:nvPicPr>
        <p:blipFill>
          <a:blip r:embed="rId4">
            <a:alphaModFix/>
          </a:blip>
          <a:stretch>
            <a:fillRect/>
          </a:stretch>
        </p:blipFill>
        <p:spPr>
          <a:xfrm>
            <a:off x="4164350" y="1611150"/>
            <a:ext cx="4171950" cy="3124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6"/>
          <p:cNvSpPr txBox="1"/>
          <p:nvPr>
            <p:ph type="title"/>
          </p:nvPr>
        </p:nvSpPr>
        <p:spPr>
          <a:xfrm>
            <a:off x="4335150" y="393750"/>
            <a:ext cx="4706700" cy="9141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sz="4400">
                <a:solidFill>
                  <a:srgbClr val="000000"/>
                </a:solidFill>
                <a:latin typeface="Arial"/>
                <a:ea typeface="Arial"/>
                <a:cs typeface="Arial"/>
                <a:sym typeface="Arial"/>
              </a:rPr>
              <a:t>The Trevi Fountain</a:t>
            </a:r>
            <a:endParaRPr/>
          </a:p>
        </p:txBody>
      </p:sp>
      <p:sp>
        <p:nvSpPr>
          <p:cNvPr id="219" name="Google Shape;219;p26"/>
          <p:cNvSpPr txBox="1"/>
          <p:nvPr>
            <p:ph idx="1" type="body"/>
          </p:nvPr>
        </p:nvSpPr>
        <p:spPr>
          <a:xfrm>
            <a:off x="0" y="0"/>
            <a:ext cx="4208100" cy="5143500"/>
          </a:xfrm>
          <a:prstGeom prst="rect">
            <a:avLst/>
          </a:prstGeom>
          <a:solidFill>
            <a:schemeClr val="lt1"/>
          </a:solidFill>
        </p:spPr>
        <p:txBody>
          <a:bodyPr anchorCtr="0" anchor="t" bIns="91425" lIns="91425" spcFirstLastPara="1" rIns="91425" wrap="square" tIns="91425">
            <a:normAutofit fontScale="85000" lnSpcReduction="10000"/>
          </a:bodyPr>
          <a:lstStyle/>
          <a:p>
            <a:pPr indent="0" lvl="0" marL="0" rtl="0" algn="l">
              <a:lnSpc>
                <a:spcPct val="90000"/>
              </a:lnSpc>
              <a:spcBef>
                <a:spcPts val="1000"/>
              </a:spcBef>
              <a:spcAft>
                <a:spcPts val="0"/>
              </a:spcAft>
              <a:buNone/>
            </a:pPr>
            <a:r>
              <a:rPr lang="fr" sz="2600">
                <a:solidFill>
                  <a:srgbClr val="000000"/>
                </a:solidFill>
                <a:latin typeface="Arial"/>
                <a:ea typeface="Arial"/>
                <a:cs typeface="Arial"/>
                <a:sym typeface="Arial"/>
              </a:rPr>
              <a:t>The Trevi Fountain is the largest and most scenic of the most important fountains in Rome. Having become one of the undisputed symbols of the city, the millions of tourists who visit the capital each year set the Trevi Fountain as an obligatory stop. The fountain is the exhibition of the Aqua Vergine, the aqueduct that Marco Vipsanio Agrippa brought to Rome in 19 BC to supply the thermal baths</a:t>
            </a:r>
            <a:endParaRPr sz="2600">
              <a:solidFill>
                <a:srgbClr val="000000"/>
              </a:solidFill>
              <a:latin typeface="Arial"/>
              <a:ea typeface="Arial"/>
              <a:cs typeface="Arial"/>
              <a:sym typeface="Arial"/>
            </a:endParaRPr>
          </a:p>
          <a:p>
            <a:pPr indent="0" lvl="0" marL="0" rtl="0" algn="l">
              <a:spcBef>
                <a:spcPts val="0"/>
              </a:spcBef>
              <a:spcAft>
                <a:spcPts val="1200"/>
              </a:spcAft>
              <a:buNone/>
            </a:pPr>
            <a:r>
              <a:t/>
            </a:r>
            <a:endParaRPr sz="4400">
              <a:solidFill>
                <a:srgbClr val="000000"/>
              </a:solidFill>
              <a:latin typeface="Arial"/>
              <a:ea typeface="Arial"/>
              <a:cs typeface="Arial"/>
              <a:sym typeface="Arial"/>
            </a:endParaRPr>
          </a:p>
        </p:txBody>
      </p:sp>
      <p:pic>
        <p:nvPicPr>
          <p:cNvPr id="220" name="Google Shape;220;p26"/>
          <p:cNvPicPr preferRelativeResize="0"/>
          <p:nvPr/>
        </p:nvPicPr>
        <p:blipFill>
          <a:blip r:embed="rId3">
            <a:alphaModFix/>
          </a:blip>
          <a:stretch>
            <a:fillRect/>
          </a:stretch>
        </p:blipFill>
        <p:spPr>
          <a:xfrm>
            <a:off x="4372950" y="1527400"/>
            <a:ext cx="4631100" cy="26049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7"/>
          <p:cNvSpPr txBox="1"/>
          <p:nvPr>
            <p:ph type="title"/>
          </p:nvPr>
        </p:nvSpPr>
        <p:spPr>
          <a:xfrm>
            <a:off x="1297500" y="434575"/>
            <a:ext cx="7038900" cy="9141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None/>
            </a:pPr>
            <a:r>
              <a:rPr lang="fr" sz="3100">
                <a:solidFill>
                  <a:srgbClr val="202124"/>
                </a:solidFill>
                <a:highlight>
                  <a:srgbClr val="F8F9FA"/>
                </a:highlight>
                <a:latin typeface="Arial"/>
                <a:ea typeface="Arial"/>
                <a:cs typeface="Arial"/>
                <a:sym typeface="Arial"/>
              </a:rPr>
              <a:t>egyptian museum</a:t>
            </a:r>
            <a:endParaRPr sz="3100">
              <a:solidFill>
                <a:srgbClr val="202124"/>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226" name="Google Shape;226;p2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The Egyptian Museum of Turin is the oldest museum in the world, entirely dedicated to the Nilotic civilization and is considered the most important in the world after that of Cairo in terms of value and quantity of finds.</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a:p>
        </p:txBody>
      </p:sp>
      <p:pic>
        <p:nvPicPr>
          <p:cNvPr id="227" name="Google Shape;227;p27"/>
          <p:cNvPicPr preferRelativeResize="0"/>
          <p:nvPr/>
        </p:nvPicPr>
        <p:blipFill>
          <a:blip r:embed="rId3">
            <a:alphaModFix/>
          </a:blip>
          <a:stretch>
            <a:fillRect/>
          </a:stretch>
        </p:blipFill>
        <p:spPr>
          <a:xfrm>
            <a:off x="5930525" y="3343950"/>
            <a:ext cx="3213475" cy="1799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3150">
                <a:solidFill>
                  <a:srgbClr val="222222"/>
                </a:solidFill>
                <a:highlight>
                  <a:srgbClr val="FFFFFF"/>
                </a:highlight>
                <a:latin typeface="Arial"/>
                <a:ea typeface="Arial"/>
                <a:cs typeface="Arial"/>
                <a:sym typeface="Arial"/>
              </a:rPr>
              <a:t>Tutankhamon</a:t>
            </a:r>
            <a:endParaRPr sz="3300"/>
          </a:p>
        </p:txBody>
      </p:sp>
      <p:sp>
        <p:nvSpPr>
          <p:cNvPr id="233" name="Google Shape;233;p2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Nebkheperura Tutankhamun, formerly known as Tutankhaton and known simply as Tutankhamun, was an Egyptian pharaoh belonging to the 18th dynasty, during the period of Egyptian history known as the New Kingdom or sometimes the Empire.</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a:p>
        </p:txBody>
      </p:sp>
      <p:pic>
        <p:nvPicPr>
          <p:cNvPr id="234" name="Google Shape;234;p28"/>
          <p:cNvPicPr preferRelativeResize="0"/>
          <p:nvPr/>
        </p:nvPicPr>
        <p:blipFill>
          <a:blip r:embed="rId3">
            <a:alphaModFix/>
          </a:blip>
          <a:stretch>
            <a:fillRect/>
          </a:stretch>
        </p:blipFill>
        <p:spPr>
          <a:xfrm>
            <a:off x="6338725" y="3290225"/>
            <a:ext cx="2805275" cy="18532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40" name="Google Shape;240;p2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1" name="Google Shape;241;p2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47" name="Google Shape;247;p3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8" name="Google Shape;248;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ph type="title"/>
          </p:nvPr>
        </p:nvSpPr>
        <p:spPr>
          <a:xfrm>
            <a:off x="1297500" y="848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54" name="Google Shape;254;p3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5" name="Google Shape;255;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solidFill>
                  <a:srgbClr val="FF0000"/>
                </a:solidFill>
              </a:rPr>
              <a:t>the artist</a:t>
            </a:r>
            <a:endParaRPr>
              <a:solidFill>
                <a:srgbClr val="FF0000"/>
              </a:solidFill>
            </a:endParaRPr>
          </a:p>
        </p:txBody>
      </p:sp>
      <p:sp>
        <p:nvSpPr>
          <p:cNvPr id="140" name="Google Shape;140;p14"/>
          <p:cNvSpPr txBox="1"/>
          <p:nvPr>
            <p:ph idx="1" type="body"/>
          </p:nvPr>
        </p:nvSpPr>
        <p:spPr>
          <a:xfrm>
            <a:off x="1297500" y="1381650"/>
            <a:ext cx="7038900" cy="2911200"/>
          </a:xfrm>
          <a:prstGeom prst="rect">
            <a:avLst/>
          </a:prstGeom>
        </p:spPr>
        <p:txBody>
          <a:bodyPr anchorCtr="0" anchor="t" bIns="91425" lIns="91425" spcFirstLastPara="1" rIns="91425" wrap="square" tIns="91425">
            <a:normAutofit fontScale="77500" lnSpcReduction="20000"/>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There are the most conspicuous existing collection of Raphael and Botticelli, as well as fundamental groups of works by Giotto, Tiziano, Pontormo, Bronzino, Andrea del Sarto, Caravaggio, Dürer, Rubens, Leonardo da Vinci and others. While the pictorial works of the sixteenth and baroque (ranging from Giorgione to Titian, from Ribera to Van Dyck), but also of the Italian nineteenth and twentieth centuries are concentrated in Palazzo Pitti, the Vasari corridor housed until 2018 part of the Collection of Self-portraits ( over 1,700), which will soon be hosted in the Gallery of Statues and Paintings.</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sz="1050">
              <a:solidFill>
                <a:srgbClr val="202122"/>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61" name="Google Shape;261;p3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2" name="Google Shape;262;p32"/>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883700" y="1472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Museum vaticani </a:t>
            </a:r>
            <a:endParaRPr/>
          </a:p>
        </p:txBody>
      </p:sp>
      <p:sp>
        <p:nvSpPr>
          <p:cNvPr id="268" name="Google Shape;268;p33"/>
          <p:cNvSpPr txBox="1"/>
          <p:nvPr>
            <p:ph idx="1" type="body"/>
          </p:nvPr>
        </p:nvSpPr>
        <p:spPr>
          <a:xfrm>
            <a:off x="-6854200" y="-24344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9" name="Google Shape;269;p33"/>
          <p:cNvSpPr txBox="1"/>
          <p:nvPr/>
        </p:nvSpPr>
        <p:spPr>
          <a:xfrm>
            <a:off x="185100" y="765325"/>
            <a:ext cx="8773800" cy="41406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lang="fr" sz="2100">
                <a:solidFill>
                  <a:srgbClr val="202124"/>
                </a:solidFill>
                <a:highlight>
                  <a:srgbClr val="F8F9FA"/>
                </a:highlight>
              </a:rPr>
              <a:t>The Vatican Museums are the museum center of the Vatican city, in Rome. Founded by Pope Julius II in the 16th century, they occupy a large part of the vast courtyard of the Belvedere and are one of the largest art collections in the world, since they exhibit the enormous collection of works of art accumulated over the centuries by the popes: the Sistine Chapel and the papal apartments frescoed by Michelangelo and Raphael are part of the works that visitors can admire on their way. Although the museums are located entirely in Vatican territory, their entrance is located in Italian territory, in viale Vaticano 6 in Rome.</a:t>
            </a:r>
            <a:endParaRPr sz="2100">
              <a:solidFill>
                <a:srgbClr val="202124"/>
              </a:solidFill>
              <a:highlight>
                <a:srgbClr val="F8F9FA"/>
              </a:highlight>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4"/>
          <p:cNvPicPr preferRelativeResize="0"/>
          <p:nvPr/>
        </p:nvPicPr>
        <p:blipFill>
          <a:blip r:embed="rId3">
            <a:alphaModFix/>
          </a:blip>
          <a:stretch>
            <a:fillRect/>
          </a:stretch>
        </p:blipFill>
        <p:spPr>
          <a:xfrm>
            <a:off x="0" y="0"/>
            <a:ext cx="9143999"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5"/>
          <p:cNvSpPr txBox="1"/>
          <p:nvPr/>
        </p:nvSpPr>
        <p:spPr>
          <a:xfrm>
            <a:off x="817800" y="1094250"/>
            <a:ext cx="7508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lt1"/>
                </a:solidFill>
              </a:rPr>
              <a:t>Built around 123 A.D. as a tomb for the emperor Hadrian and his family, Castel Sant'Angelo has an atypical destiny in the historical-artistic panorama of the capital. While all the other monuments of the Roman era are overwhelmed, reduced to ruins or quarries of waste materials to be recycled in new, modern buildings, the Castle - through an uninterrupted series of developments and transformations that seem to slip into each other without solution of continuity - has accompanied the fate and history of Rome for almost two thousand years.</a:t>
            </a:r>
            <a:endParaRPr>
              <a:solidFill>
                <a:schemeClr val="lt1"/>
              </a:solidFill>
            </a:endParaRPr>
          </a:p>
        </p:txBody>
      </p:sp>
      <p:sp>
        <p:nvSpPr>
          <p:cNvPr id="280" name="Google Shape;280;p35"/>
          <p:cNvSpPr txBox="1"/>
          <p:nvPr/>
        </p:nvSpPr>
        <p:spPr>
          <a:xfrm>
            <a:off x="2620950" y="433575"/>
            <a:ext cx="3902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2500">
                <a:solidFill>
                  <a:schemeClr val="lt1"/>
                </a:solidFill>
                <a:latin typeface="Lato"/>
                <a:ea typeface="Lato"/>
                <a:cs typeface="Lato"/>
                <a:sym typeface="Lato"/>
              </a:rPr>
              <a:t>Castel Sant’Angelo</a:t>
            </a:r>
            <a:endParaRPr sz="2500">
              <a:solidFill>
                <a:schemeClr val="lt1"/>
              </a:solidFill>
              <a:latin typeface="Lato"/>
              <a:ea typeface="Lato"/>
              <a:cs typeface="Lato"/>
              <a:sym typeface="Lato"/>
            </a:endParaRPr>
          </a:p>
        </p:txBody>
      </p:sp>
      <p:pic>
        <p:nvPicPr>
          <p:cNvPr id="281" name="Google Shape;281;p35"/>
          <p:cNvPicPr preferRelativeResize="0"/>
          <p:nvPr/>
        </p:nvPicPr>
        <p:blipFill>
          <a:blip r:embed="rId3">
            <a:alphaModFix/>
          </a:blip>
          <a:stretch>
            <a:fillRect/>
          </a:stretch>
        </p:blipFill>
        <p:spPr>
          <a:xfrm>
            <a:off x="2144625" y="2663025"/>
            <a:ext cx="4378437" cy="2099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6"/>
          <p:cNvSpPr txBox="1"/>
          <p:nvPr>
            <p:ph type="title"/>
          </p:nvPr>
        </p:nvSpPr>
        <p:spPr>
          <a:xfrm>
            <a:off x="1297500" y="393750"/>
            <a:ext cx="7038900" cy="914100"/>
          </a:xfrm>
          <a:prstGeom prst="rect">
            <a:avLst/>
          </a:prstGeom>
          <a:ln cap="flat" cmpd="sng" w="9525">
            <a:solidFill>
              <a:srgbClr val="98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fr" sz="3300"/>
              <a:t>the excavations of Pompeii</a:t>
            </a:r>
            <a:endParaRPr sz="3300"/>
          </a:p>
        </p:txBody>
      </p:sp>
      <p:sp>
        <p:nvSpPr>
          <p:cNvPr id="287" name="Google Shape;287;p36"/>
          <p:cNvSpPr txBox="1"/>
          <p:nvPr>
            <p:ph idx="1" type="body"/>
          </p:nvPr>
        </p:nvSpPr>
        <p:spPr>
          <a:xfrm>
            <a:off x="1297500" y="186300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sz="1950">
                <a:solidFill>
                  <a:srgbClr val="202122"/>
                </a:solidFill>
                <a:highlight>
                  <a:srgbClr val="FFFFFF"/>
                </a:highlight>
                <a:latin typeface="Arial"/>
                <a:ea typeface="Arial"/>
                <a:cs typeface="Arial"/>
                <a:sym typeface="Arial"/>
              </a:rPr>
              <a:t>The archaeological excavations of Pompeii have returned the remains of the ancient city of Pompeii, near the hill of Civita, at the gates of modern Pompeii, buried under a blanket of ashes and lapilli during the eruption of Vesuvius in 79, together with Herculaneum, Stabia and Oplonti</a:t>
            </a:r>
            <a:endParaRPr sz="2200"/>
          </a:p>
        </p:txBody>
      </p:sp>
      <p:pic>
        <p:nvPicPr>
          <p:cNvPr id="288" name="Google Shape;288;p36"/>
          <p:cNvPicPr preferRelativeResize="0"/>
          <p:nvPr/>
        </p:nvPicPr>
        <p:blipFill>
          <a:blip r:embed="rId3">
            <a:alphaModFix/>
          </a:blip>
          <a:stretch>
            <a:fillRect/>
          </a:stretch>
        </p:blipFill>
        <p:spPr>
          <a:xfrm>
            <a:off x="6029850" y="3339150"/>
            <a:ext cx="3114150" cy="1804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t>Museum</a:t>
            </a:r>
            <a:endParaRPr/>
          </a:p>
        </p:txBody>
      </p:sp>
      <p:sp>
        <p:nvSpPr>
          <p:cNvPr id="294" name="Google Shape;294;p3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In France, there is  1240 museums and 206 just in Paris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6200"/>
              <a:t>Le Louvre </a:t>
            </a:r>
            <a:endParaRPr sz="6200"/>
          </a:p>
        </p:txBody>
      </p:sp>
      <p:sp>
        <p:nvSpPr>
          <p:cNvPr id="300" name="Google Shape;300;p3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Le Louvre is a museum in Paris. It is the most famous museum in Paris. He was built in 1775.</a:t>
            </a:r>
            <a:endParaRPr/>
          </a:p>
          <a:p>
            <a:pPr indent="0" lvl="0" marL="0" rtl="0" algn="l">
              <a:spcBef>
                <a:spcPts val="1200"/>
              </a:spcBef>
              <a:spcAft>
                <a:spcPts val="1200"/>
              </a:spcAft>
              <a:buNone/>
            </a:pPr>
            <a:r>
              <a:t/>
            </a:r>
            <a:endParaRPr/>
          </a:p>
        </p:txBody>
      </p:sp>
      <p:pic>
        <p:nvPicPr>
          <p:cNvPr id="301" name="Google Shape;301;p38"/>
          <p:cNvPicPr preferRelativeResize="0"/>
          <p:nvPr/>
        </p:nvPicPr>
        <p:blipFill>
          <a:blip r:embed="rId3">
            <a:alphaModFix/>
          </a:blip>
          <a:stretch>
            <a:fillRect/>
          </a:stretch>
        </p:blipFill>
        <p:spPr>
          <a:xfrm>
            <a:off x="3165225" y="2726213"/>
            <a:ext cx="3621376" cy="2417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3500"/>
              <a:t>Musée d’Orsay </a:t>
            </a:r>
            <a:endParaRPr sz="3500"/>
          </a:p>
        </p:txBody>
      </p:sp>
      <p:sp>
        <p:nvSpPr>
          <p:cNvPr id="307" name="Google Shape;307;p3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t>It’s a national museum inaugurate in 1989. It is in the 7th arrondissement in Paris. Built in 1890 by Victor Laloux.</a:t>
            </a:r>
            <a:endParaRPr/>
          </a:p>
          <a:p>
            <a:pPr indent="0" lvl="0" marL="0" rtl="0" algn="l">
              <a:spcBef>
                <a:spcPts val="1200"/>
              </a:spcBef>
              <a:spcAft>
                <a:spcPts val="1200"/>
              </a:spcAft>
              <a:buNone/>
            </a:pPr>
            <a:r>
              <a:t/>
            </a:r>
            <a:endParaRPr/>
          </a:p>
        </p:txBody>
      </p:sp>
      <p:pic>
        <p:nvPicPr>
          <p:cNvPr id="308" name="Google Shape;308;p39"/>
          <p:cNvPicPr preferRelativeResize="0"/>
          <p:nvPr/>
        </p:nvPicPr>
        <p:blipFill>
          <a:blip r:embed="rId3">
            <a:alphaModFix/>
          </a:blip>
          <a:stretch>
            <a:fillRect/>
          </a:stretch>
        </p:blipFill>
        <p:spPr>
          <a:xfrm>
            <a:off x="2438363" y="2296826"/>
            <a:ext cx="4267275" cy="2743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t>Natural History Museum</a:t>
            </a:r>
            <a:endParaRPr/>
          </a:p>
        </p:txBody>
      </p:sp>
      <p:sp>
        <p:nvSpPr>
          <p:cNvPr id="314" name="Google Shape;314;p40"/>
          <p:cNvSpPr txBox="1"/>
          <p:nvPr>
            <p:ph idx="1" type="body"/>
          </p:nvPr>
        </p:nvSpPr>
        <p:spPr>
          <a:xfrm>
            <a:off x="1052550" y="1567550"/>
            <a:ext cx="7038900" cy="2911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t>It is a great Museum in Nantes. He was built 1793 by David Bourgerel. It have the most famous species like the one where is in London.</a:t>
            </a:r>
            <a:endParaRPr/>
          </a:p>
        </p:txBody>
      </p:sp>
      <p:pic>
        <p:nvPicPr>
          <p:cNvPr id="315" name="Google Shape;315;p40"/>
          <p:cNvPicPr preferRelativeResize="0"/>
          <p:nvPr/>
        </p:nvPicPr>
        <p:blipFill>
          <a:blip r:embed="rId3">
            <a:alphaModFix/>
          </a:blip>
          <a:stretch>
            <a:fillRect/>
          </a:stretch>
        </p:blipFill>
        <p:spPr>
          <a:xfrm>
            <a:off x="2342876" y="2406875"/>
            <a:ext cx="3714524" cy="27366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3300"/>
              <a:t>Picasso’s museum</a:t>
            </a:r>
            <a:endParaRPr sz="3300"/>
          </a:p>
        </p:txBody>
      </p:sp>
      <p:sp>
        <p:nvSpPr>
          <p:cNvPr id="321" name="Google Shape;321;p4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t>This is a museum about Pablo Picasso ( a Spanish painter from the 20e century ). It was built in 1985. It count around 611 863 visitor in a 2017.  There is around 5 000 objects about him.</a:t>
            </a:r>
            <a:endParaRPr/>
          </a:p>
        </p:txBody>
      </p:sp>
      <p:pic>
        <p:nvPicPr>
          <p:cNvPr id="322" name="Google Shape;322;p41"/>
          <p:cNvPicPr preferRelativeResize="0"/>
          <p:nvPr/>
        </p:nvPicPr>
        <p:blipFill>
          <a:blip r:embed="rId3">
            <a:alphaModFix/>
          </a:blip>
          <a:stretch>
            <a:fillRect/>
          </a:stretch>
        </p:blipFill>
        <p:spPr>
          <a:xfrm>
            <a:off x="2857504" y="2571750"/>
            <a:ext cx="3428983" cy="257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5"/>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None/>
            </a:pPr>
            <a:r>
              <a:rPr lang="fr" sz="3211">
                <a:solidFill>
                  <a:srgbClr val="FF0000"/>
                </a:solidFill>
                <a:highlight>
                  <a:srgbClr val="F8F9FA"/>
                </a:highlight>
                <a:latin typeface="Arial"/>
                <a:ea typeface="Arial"/>
                <a:cs typeface="Arial"/>
                <a:sym typeface="Arial"/>
              </a:rPr>
              <a:t>the uffizi gallery in florence</a:t>
            </a:r>
            <a:endParaRPr sz="3211">
              <a:solidFill>
                <a:srgbClr val="FF0000"/>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146" name="Google Shape;146;p1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lnSpcReduction="20000"/>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The Uffizi Gallery is a state museum in Florence, which is part of the museum complex called the Uffizi Galleries and including, in addition to the aforementioned gallery, the Vasari Corridor, the collections of Palazzo Pitti and the Boboli Gardens, which together constitute in quantity and quality of the works collected one of the most important museums in the world.</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3200"/>
              <a:t>Carnavalet</a:t>
            </a:r>
            <a:endParaRPr sz="3200"/>
          </a:p>
        </p:txBody>
      </p:sp>
      <p:sp>
        <p:nvSpPr>
          <p:cNvPr id="328" name="Google Shape;328;p4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fr"/>
              <a:t>It’s a municipal museum </a:t>
            </a:r>
            <a:endParaRPr/>
          </a:p>
        </p:txBody>
      </p:sp>
      <p:pic>
        <p:nvPicPr>
          <p:cNvPr id="329" name="Google Shape;329;p42"/>
          <p:cNvPicPr preferRelativeResize="0"/>
          <p:nvPr/>
        </p:nvPicPr>
        <p:blipFill>
          <a:blip r:embed="rId3">
            <a:alphaModFix/>
          </a:blip>
          <a:stretch>
            <a:fillRect/>
          </a:stretch>
        </p:blipFill>
        <p:spPr>
          <a:xfrm>
            <a:off x="3435600" y="3305226"/>
            <a:ext cx="2762700" cy="1838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a:t>Museum Dali</a:t>
            </a:r>
            <a:endParaRPr/>
          </a:p>
        </p:txBody>
      </p:sp>
      <p:sp>
        <p:nvSpPr>
          <p:cNvPr id="335" name="Google Shape;335;p43"/>
          <p:cNvSpPr txBox="1"/>
          <p:nvPr>
            <p:ph idx="1" type="body"/>
          </p:nvPr>
        </p:nvSpPr>
        <p:spPr>
          <a:xfrm>
            <a:off x="1297500" y="13078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The museum is in “Figueres”. This place is full of pictures and plays of Salvador Dali. One of the most famous pictures of this place is “Autoretrato con l’humanite” (He was painted on 1923)</a:t>
            </a:r>
            <a:endParaRPr/>
          </a:p>
        </p:txBody>
      </p:sp>
      <p:pic>
        <p:nvPicPr>
          <p:cNvPr descr="Teatro-Museo Dalí - Wikipedia, la enciclopedia libre" id="336" name="Google Shape;336;p43"/>
          <p:cNvPicPr preferRelativeResize="0"/>
          <p:nvPr/>
        </p:nvPicPr>
        <p:blipFill>
          <a:blip r:embed="rId3">
            <a:alphaModFix/>
          </a:blip>
          <a:stretch>
            <a:fillRect/>
          </a:stretch>
        </p:blipFill>
        <p:spPr>
          <a:xfrm>
            <a:off x="1160950" y="2226650"/>
            <a:ext cx="3411050" cy="2558300"/>
          </a:xfrm>
          <a:prstGeom prst="rect">
            <a:avLst/>
          </a:prstGeom>
          <a:noFill/>
          <a:ln>
            <a:noFill/>
          </a:ln>
        </p:spPr>
      </p:pic>
      <p:pic>
        <p:nvPicPr>
          <p:cNvPr descr="Autorretrato con &quot;L'Humanité&quot; | Fundació Gala - Salvador Dalí" id="337" name="Google Shape;337;p43"/>
          <p:cNvPicPr preferRelativeResize="0"/>
          <p:nvPr/>
        </p:nvPicPr>
        <p:blipFill>
          <a:blip r:embed="rId4">
            <a:alphaModFix/>
          </a:blip>
          <a:stretch>
            <a:fillRect/>
          </a:stretch>
        </p:blipFill>
        <p:spPr>
          <a:xfrm>
            <a:off x="5817075" y="2226650"/>
            <a:ext cx="2047543" cy="2804850"/>
          </a:xfrm>
          <a:prstGeom prst="rect">
            <a:avLst/>
          </a:prstGeom>
          <a:noFill/>
          <a:ln>
            <a:noFill/>
          </a:ln>
        </p:spPr>
      </p:pic>
      <p:sp>
        <p:nvSpPr>
          <p:cNvPr id="338" name="Google Shape;338;p43"/>
          <p:cNvSpPr txBox="1"/>
          <p:nvPr/>
        </p:nvSpPr>
        <p:spPr>
          <a:xfrm>
            <a:off x="214325" y="122475"/>
            <a:ext cx="3347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900">
                <a:solidFill>
                  <a:schemeClr val="lt1"/>
                </a:solidFill>
                <a:latin typeface="Lato"/>
                <a:ea typeface="Lato"/>
                <a:cs typeface="Lato"/>
                <a:sym typeface="Lato"/>
              </a:rPr>
              <a:t>Darius and Claudia</a:t>
            </a:r>
            <a:endParaRPr sz="900">
              <a:solidFill>
                <a:schemeClr val="lt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txBox="1"/>
          <p:nvPr>
            <p:ph type="title"/>
          </p:nvPr>
        </p:nvSpPr>
        <p:spPr>
          <a:xfrm>
            <a:off x="1297500" y="28617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Museum Dalí</a:t>
            </a:r>
            <a:endParaRPr/>
          </a:p>
        </p:txBody>
      </p:sp>
      <p:sp>
        <p:nvSpPr>
          <p:cNvPr id="344" name="Google Shape;344;p44"/>
          <p:cNvSpPr txBox="1"/>
          <p:nvPr>
            <p:ph idx="1" type="body"/>
          </p:nvPr>
        </p:nvSpPr>
        <p:spPr>
          <a:xfrm>
            <a:off x="1297500" y="1071575"/>
            <a:ext cx="5560500" cy="1296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latin typeface="Arial"/>
                <a:ea typeface="Arial"/>
                <a:cs typeface="Arial"/>
                <a:sym typeface="Arial"/>
              </a:rPr>
              <a:t>-Is one of the most important museums in Catalonia</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fr">
                <a:latin typeface="Arial"/>
                <a:ea typeface="Arial"/>
                <a:cs typeface="Arial"/>
                <a:sym typeface="Arial"/>
              </a:rPr>
              <a:t>-It is a very creative and original museum is designed by Dali who was a great painter in the twentieth century</a:t>
            </a:r>
            <a:endParaRPr>
              <a:latin typeface="Arial"/>
              <a:ea typeface="Arial"/>
              <a:cs typeface="Arial"/>
              <a:sym typeface="Arial"/>
            </a:endParaRPr>
          </a:p>
          <a:p>
            <a:pPr indent="0" lvl="0" marL="0" rtl="0" algn="l">
              <a:spcBef>
                <a:spcPts val="0"/>
              </a:spcBef>
              <a:spcAft>
                <a:spcPts val="1200"/>
              </a:spcAft>
              <a:buNone/>
            </a:pPr>
            <a:r>
              <a:t/>
            </a:r>
            <a:endParaRPr/>
          </a:p>
        </p:txBody>
      </p:sp>
      <p:pic>
        <p:nvPicPr>
          <p:cNvPr id="345" name="Google Shape;345;p44"/>
          <p:cNvPicPr preferRelativeResize="0"/>
          <p:nvPr/>
        </p:nvPicPr>
        <p:blipFill>
          <a:blip r:embed="rId3">
            <a:alphaModFix/>
          </a:blip>
          <a:stretch>
            <a:fillRect/>
          </a:stretch>
        </p:blipFill>
        <p:spPr>
          <a:xfrm>
            <a:off x="1152525" y="2162800"/>
            <a:ext cx="3291615" cy="2471124"/>
          </a:xfrm>
          <a:prstGeom prst="rect">
            <a:avLst/>
          </a:prstGeom>
          <a:noFill/>
          <a:ln>
            <a:noFill/>
          </a:ln>
        </p:spPr>
      </p:pic>
      <p:pic>
        <p:nvPicPr>
          <p:cNvPr id="346" name="Google Shape;346;p44"/>
          <p:cNvPicPr preferRelativeResize="0"/>
          <p:nvPr/>
        </p:nvPicPr>
        <p:blipFill>
          <a:blip r:embed="rId4">
            <a:alphaModFix/>
          </a:blip>
          <a:stretch>
            <a:fillRect/>
          </a:stretch>
        </p:blipFill>
        <p:spPr>
          <a:xfrm>
            <a:off x="4571999" y="2603050"/>
            <a:ext cx="2707824" cy="2030875"/>
          </a:xfrm>
          <a:prstGeom prst="rect">
            <a:avLst/>
          </a:prstGeom>
          <a:noFill/>
          <a:ln>
            <a:noFill/>
          </a:ln>
        </p:spPr>
      </p:pic>
      <p:sp>
        <p:nvSpPr>
          <p:cNvPr id="347" name="Google Shape;347;p44"/>
          <p:cNvSpPr txBox="1"/>
          <p:nvPr/>
        </p:nvSpPr>
        <p:spPr>
          <a:xfrm>
            <a:off x="1297500" y="4735275"/>
            <a:ext cx="5980500" cy="86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 sz="1300" u="sng">
                <a:solidFill>
                  <a:schemeClr val="lt1"/>
                </a:solidFill>
                <a:hlinkClick r:id="rId5">
                  <a:extLst>
                    <a:ext uri="{A12FA001-AC4F-418D-AE19-62706E023703}">
                      <ahyp:hlinkClr val="tx"/>
                    </a:ext>
                  </a:extLst>
                </a:hlinkClick>
              </a:rPr>
              <a:t>https://.salvad</a:t>
            </a:r>
            <a:r>
              <a:rPr lang="fr" sz="1300" u="sng">
                <a:solidFill>
                  <a:schemeClr val="lt1"/>
                </a:solidFill>
                <a:hlinkClick r:id="rId6">
                  <a:extLst>
                    <a:ext uri="{A12FA001-AC4F-418D-AE19-62706E023703}">
                      <ahyp:hlinkClr val="tx"/>
                    </a:ext>
                  </a:extLst>
                </a:hlinkClick>
              </a:rPr>
              <a:t>www</a:t>
            </a:r>
            <a:r>
              <a:rPr lang="fr" sz="1300" u="sng">
                <a:solidFill>
                  <a:schemeClr val="lt1"/>
                </a:solidFill>
                <a:hlinkClick r:id="rId7">
                  <a:extLst>
                    <a:ext uri="{A12FA001-AC4F-418D-AE19-62706E023703}">
                      <ahyp:hlinkClr val="tx"/>
                    </a:ext>
                  </a:extLst>
                </a:hlinkClick>
              </a:rPr>
              <a:t>or-dali.org/ca/museus/teatre-museu-dali-de-figueres/</a:t>
            </a:r>
            <a:endParaRPr sz="1300">
              <a:solidFill>
                <a:schemeClr val="lt1"/>
              </a:solidFill>
            </a:endParaRPr>
          </a:p>
          <a:p>
            <a:pPr indent="0" lvl="0" marL="0" rtl="0" algn="l">
              <a:lnSpc>
                <a:spcPct val="115000"/>
              </a:lnSpc>
              <a:spcBef>
                <a:spcPts val="0"/>
              </a:spcBef>
              <a:spcAft>
                <a:spcPts val="0"/>
              </a:spcAft>
              <a:buNone/>
            </a:pPr>
            <a:r>
              <a:t/>
            </a:r>
            <a:endParaRPr sz="1300">
              <a:solidFill>
                <a:schemeClr val="lt1"/>
              </a:solidFill>
            </a:endParaRPr>
          </a:p>
          <a:p>
            <a:pPr indent="0" lvl="0" marL="0" rtl="0" algn="l">
              <a:spcBef>
                <a:spcPts val="0"/>
              </a:spcBef>
              <a:spcAft>
                <a:spcPts val="0"/>
              </a:spcAft>
              <a:buNone/>
            </a:pPr>
            <a:r>
              <a:t/>
            </a:r>
            <a:endParaRPr>
              <a:latin typeface="Lato"/>
              <a:ea typeface="Lato"/>
              <a:cs typeface="Lato"/>
              <a:sym typeface="Lato"/>
            </a:endParaRPr>
          </a:p>
        </p:txBody>
      </p:sp>
      <p:sp>
        <p:nvSpPr>
          <p:cNvPr id="348" name="Google Shape;348;p44"/>
          <p:cNvSpPr txBox="1"/>
          <p:nvPr/>
        </p:nvSpPr>
        <p:spPr>
          <a:xfrm>
            <a:off x="6143625" y="710300"/>
            <a:ext cx="2500200" cy="30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349" name="Google Shape;349;p44"/>
          <p:cNvSpPr txBox="1"/>
          <p:nvPr/>
        </p:nvSpPr>
        <p:spPr>
          <a:xfrm>
            <a:off x="7378600" y="0"/>
            <a:ext cx="257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solidFill>
                  <a:schemeClr val="lt1"/>
                </a:solidFill>
                <a:latin typeface="Lato"/>
                <a:ea typeface="Lato"/>
                <a:cs typeface="Lato"/>
                <a:sym typeface="Lato"/>
              </a:rPr>
              <a:t>Martina F &amp; Anna</a:t>
            </a:r>
            <a:endParaRPr>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52" name="Google Shape;152;p1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3" name="Google Shape;153;p16"/>
          <p:cNvPicPr preferRelativeResize="0"/>
          <p:nvPr/>
        </p:nvPicPr>
        <p:blipFill>
          <a:blip r:embed="rId3">
            <a:alphaModFix/>
          </a:blip>
          <a:stretch>
            <a:fillRect/>
          </a:stretch>
        </p:blipFill>
        <p:spPr>
          <a:xfrm>
            <a:off x="1486" y="0"/>
            <a:ext cx="9141039"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59" name="Google Shape;159;p1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66" name="Google Shape;166;p1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7" name="Google Shape;167;p18"/>
          <p:cNvPicPr preferRelativeResize="0"/>
          <p:nvPr/>
        </p:nvPicPr>
        <p:blipFill>
          <a:blip r:embed="rId3">
            <a:alphaModFix/>
          </a:blip>
          <a:stretch>
            <a:fillRect/>
          </a:stretch>
        </p:blipFill>
        <p:spPr>
          <a:xfrm>
            <a:off x="81076" y="0"/>
            <a:ext cx="9144001"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73" name="Google Shape;173;p1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19"/>
          <p:cNvPicPr preferRelativeResize="0"/>
          <p:nvPr/>
        </p:nvPicPr>
        <p:blipFill>
          <a:blip r:embed="rId3">
            <a:alphaModFix/>
          </a:blip>
          <a:stretch>
            <a:fillRect/>
          </a:stretch>
        </p:blipFill>
        <p:spPr>
          <a:xfrm>
            <a:off x="-205570" y="2863"/>
            <a:ext cx="9144000" cy="51377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solidFill>
                  <a:srgbClr val="FF0000"/>
                </a:solidFill>
              </a:rPr>
              <a:t>the works</a:t>
            </a:r>
            <a:endParaRPr>
              <a:solidFill>
                <a:srgbClr val="FF0000"/>
              </a:solidFill>
            </a:endParaRPr>
          </a:p>
        </p:txBody>
      </p:sp>
      <p:sp>
        <p:nvSpPr>
          <p:cNvPr id="180" name="Google Shape;180;p2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some of the most important works are the spring and madonna del cardellino</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solidFill>
                  <a:srgbClr val="FF0000"/>
                </a:solidFill>
              </a:rPr>
              <a:t>the spring</a:t>
            </a:r>
            <a:endParaRPr>
              <a:solidFill>
                <a:srgbClr val="FF0000"/>
              </a:solidFill>
            </a:endParaRPr>
          </a:p>
        </p:txBody>
      </p:sp>
      <p:sp>
        <p:nvSpPr>
          <p:cNvPr id="186" name="Google Shape;186;p2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marR="38100" rtl="0" algn="l">
              <a:lnSpc>
                <a:spcPct val="128571"/>
              </a:lnSpc>
              <a:spcBef>
                <a:spcPts val="0"/>
              </a:spcBef>
              <a:spcAft>
                <a:spcPts val="0"/>
              </a:spcAft>
              <a:buNone/>
            </a:pPr>
            <a:r>
              <a:rPr lang="fr" sz="2100">
                <a:solidFill>
                  <a:srgbClr val="202124"/>
                </a:solidFill>
                <a:highlight>
                  <a:srgbClr val="F8F9FA"/>
                </a:highlight>
                <a:latin typeface="Arial"/>
                <a:ea typeface="Arial"/>
                <a:cs typeface="Arial"/>
                <a:sym typeface="Arial"/>
              </a:rPr>
              <a:t>La Primavera is a tempera painting on wood by Sandro Botticelli, datable to around 1478. Made for the Medici villa of Castello, the work of art is kept in the Uffizi Gallery in Florence. It is the artist's masterpiece, as well as one of the most famous works of the Italian Renaissance.</a:t>
            </a:r>
            <a:endParaRPr sz="2100">
              <a:solidFill>
                <a:srgbClr val="202124"/>
              </a:solidFill>
              <a:highlight>
                <a:srgbClr val="F8F9FA"/>
              </a:highlight>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