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Playfair Display"/>
      <p:regular r:id="rId20"/>
      <p:bold r:id="rId21"/>
      <p:italic r:id="rId22"/>
      <p:boldItalic r:id="rId23"/>
    </p:embeddedFont>
    <p:embeddedFont>
      <p:font typeface="Lato"/>
      <p:regular r:id="rId24"/>
      <p:bold r:id="rId25"/>
      <p:italic r:id="rId26"/>
      <p:boldItalic r:id="rId27"/>
    </p:embeddedFont>
    <p:embeddedFont>
      <p:font typeface="Merriweather"/>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Lato-regular.fntdata"/><Relationship Id="rId23"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Merriweather-regular.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boldItalic.fntdata"/><Relationship Id="rId30" Type="http://schemas.openxmlformats.org/officeDocument/2006/relationships/font" Target="fonts/Merriweather-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05ac4f30c_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05ac4f30c_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866ef501b_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866ef501b_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7a4c353772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7a4c353772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d866ef501b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d866ef501b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d866ef501b_8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d866ef501b_8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d36b100eec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d36b100eec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5b0a23e06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5b0a23e06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99e1894ea_9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99e1894ea_9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d5b0a23e0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d5b0a23e0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36b100eec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36b100eec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d05ac4f30c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d05ac4f30c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866ef501b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866ef501b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d866ef501b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d866ef501b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hyperlink" Target="http://drive.google.com/file/d/1wkw7Aef8mayE4lRchwBaG3t2tdwJ14GY/view" TargetMode="External"/><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8.jpg"/><Relationship Id="rId5"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3.jpg"/><Relationship Id="rId4" Type="http://schemas.openxmlformats.org/officeDocument/2006/relationships/image" Target="../media/image7.jpg"/><Relationship Id="rId5" Type="http://schemas.openxmlformats.org/officeDocument/2006/relationships/image" Target="../media/image12.png"/><Relationship Id="rId6"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3"/>
          <p:cNvSpPr txBox="1"/>
          <p:nvPr/>
        </p:nvSpPr>
        <p:spPr>
          <a:xfrm>
            <a:off x="2189850" y="1198050"/>
            <a:ext cx="4764300" cy="264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 sz="4000"/>
              <a:t>The </a:t>
            </a:r>
            <a:endParaRPr sz="4000"/>
          </a:p>
          <a:p>
            <a:pPr indent="0" lvl="0" marL="0" rtl="0" algn="ctr">
              <a:spcBef>
                <a:spcPts val="0"/>
              </a:spcBef>
              <a:spcAft>
                <a:spcPts val="0"/>
              </a:spcAft>
              <a:buNone/>
            </a:pPr>
            <a:r>
              <a:rPr lang="fr" sz="4000"/>
              <a:t>Mountains </a:t>
            </a:r>
            <a:endParaRPr sz="4000"/>
          </a:p>
          <a:p>
            <a:pPr indent="0" lvl="0" marL="0" rtl="0" algn="ctr">
              <a:spcBef>
                <a:spcPts val="0"/>
              </a:spcBef>
              <a:spcAft>
                <a:spcPts val="0"/>
              </a:spcAft>
              <a:buNone/>
            </a:pPr>
            <a:r>
              <a:rPr lang="fr" sz="4000"/>
              <a:t>and </a:t>
            </a:r>
            <a:endParaRPr sz="4000"/>
          </a:p>
          <a:p>
            <a:pPr indent="0" lvl="0" marL="0" rtl="0" algn="ctr">
              <a:spcBef>
                <a:spcPts val="0"/>
              </a:spcBef>
              <a:spcAft>
                <a:spcPts val="0"/>
              </a:spcAft>
              <a:buNone/>
            </a:pPr>
            <a:r>
              <a:rPr lang="fr" sz="4000"/>
              <a:t>Rivers </a:t>
            </a:r>
            <a:endParaRPr sz="4000"/>
          </a:p>
        </p:txBody>
      </p:sp>
      <p:sp>
        <p:nvSpPr>
          <p:cNvPr id="60" name="Google Shape;60;p13"/>
          <p:cNvSpPr txBox="1"/>
          <p:nvPr/>
        </p:nvSpPr>
        <p:spPr>
          <a:xfrm>
            <a:off x="357275" y="4543900"/>
            <a:ext cx="569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solidFill>
                  <a:schemeClr val="lt1"/>
                </a:solidFill>
                <a:latin typeface="Lato"/>
                <a:ea typeface="Lato"/>
                <a:cs typeface="Lato"/>
                <a:sym typeface="Lato"/>
              </a:rPr>
              <a:t>By: Italian students, French students and Spanish students</a:t>
            </a:r>
            <a:endParaRPr>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2"/>
          <p:cNvSpPr txBox="1"/>
          <p:nvPr>
            <p:ph type="title"/>
          </p:nvPr>
        </p:nvSpPr>
        <p:spPr>
          <a:xfrm>
            <a:off x="421150" y="285175"/>
            <a:ext cx="8722800" cy="74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i="1" lang="fr" u="sng">
                <a:solidFill>
                  <a:schemeClr val="accent1"/>
                </a:solidFill>
                <a:highlight>
                  <a:srgbClr val="B7B7B7"/>
                </a:highlight>
                <a:latin typeface="Comic Sans MS"/>
                <a:ea typeface="Comic Sans MS"/>
                <a:cs typeface="Comic Sans MS"/>
                <a:sym typeface="Comic Sans MS"/>
              </a:rPr>
              <a:t>The Tiber</a:t>
            </a:r>
            <a:endParaRPr i="1" u="sng">
              <a:solidFill>
                <a:schemeClr val="accent1"/>
              </a:solidFill>
              <a:highlight>
                <a:srgbClr val="B7B7B7"/>
              </a:highlight>
              <a:latin typeface="Comic Sans MS"/>
              <a:ea typeface="Comic Sans MS"/>
              <a:cs typeface="Comic Sans MS"/>
              <a:sym typeface="Comic Sans MS"/>
            </a:endParaRPr>
          </a:p>
        </p:txBody>
      </p:sp>
      <p:sp>
        <p:nvSpPr>
          <p:cNvPr id="127" name="Google Shape;127;p22"/>
          <p:cNvSpPr txBox="1"/>
          <p:nvPr>
            <p:ph idx="1" type="body"/>
          </p:nvPr>
        </p:nvSpPr>
        <p:spPr>
          <a:xfrm>
            <a:off x="85100" y="518150"/>
            <a:ext cx="3190200" cy="42531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rPr b="1" lang="fr" sz="1600">
                <a:solidFill>
                  <a:srgbClr val="000000"/>
                </a:solidFill>
                <a:highlight>
                  <a:srgbClr val="CCCCCC"/>
                </a:highlight>
                <a:latin typeface="Comic Sans MS"/>
                <a:ea typeface="Comic Sans MS"/>
                <a:cs typeface="Comic Sans MS"/>
                <a:sym typeface="Comic Sans MS"/>
              </a:rPr>
              <a:t>The </a:t>
            </a:r>
            <a:r>
              <a:rPr b="1" i="1" lang="fr" sz="1600">
                <a:solidFill>
                  <a:srgbClr val="000000"/>
                </a:solidFill>
                <a:highlight>
                  <a:srgbClr val="CCCCCC"/>
                </a:highlight>
                <a:latin typeface="Comic Sans MS"/>
                <a:ea typeface="Comic Sans MS"/>
                <a:cs typeface="Comic Sans MS"/>
                <a:sym typeface="Comic Sans MS"/>
              </a:rPr>
              <a:t>Tiber</a:t>
            </a:r>
            <a:r>
              <a:rPr b="1" lang="fr" sz="1600">
                <a:solidFill>
                  <a:srgbClr val="000000"/>
                </a:solidFill>
                <a:highlight>
                  <a:srgbClr val="CCCCCC"/>
                </a:highlight>
                <a:latin typeface="Comic Sans MS"/>
                <a:ea typeface="Comic Sans MS"/>
                <a:cs typeface="Comic Sans MS"/>
                <a:sym typeface="Comic Sans MS"/>
              </a:rPr>
              <a:t> is the main river of central </a:t>
            </a:r>
            <a:r>
              <a:rPr b="1" i="1" lang="fr" sz="1600">
                <a:solidFill>
                  <a:srgbClr val="000000"/>
                </a:solidFill>
                <a:highlight>
                  <a:srgbClr val="CCCCCC"/>
                </a:highlight>
                <a:latin typeface="Comic Sans MS"/>
                <a:ea typeface="Comic Sans MS"/>
                <a:cs typeface="Comic Sans MS"/>
                <a:sym typeface="Comic Sans MS"/>
              </a:rPr>
              <a:t>Italy</a:t>
            </a:r>
            <a:r>
              <a:rPr b="1" lang="fr" sz="1600">
                <a:solidFill>
                  <a:srgbClr val="000000"/>
                </a:solidFill>
                <a:highlight>
                  <a:srgbClr val="CCCCCC"/>
                </a:highlight>
                <a:latin typeface="Comic Sans MS"/>
                <a:ea typeface="Comic Sans MS"/>
                <a:cs typeface="Comic Sans MS"/>
                <a:sym typeface="Comic Sans MS"/>
              </a:rPr>
              <a:t> and third at national level for both length and average flow rate. </a:t>
            </a:r>
            <a:r>
              <a:rPr b="1" i="1" lang="fr" sz="1600">
                <a:solidFill>
                  <a:srgbClr val="000000"/>
                </a:solidFill>
                <a:highlight>
                  <a:srgbClr val="CCCCCC"/>
                </a:highlight>
                <a:latin typeface="Comic Sans MS"/>
                <a:ea typeface="Comic Sans MS"/>
                <a:cs typeface="Comic Sans MS"/>
                <a:sym typeface="Comic Sans MS"/>
              </a:rPr>
              <a:t>The Tiber</a:t>
            </a:r>
            <a:r>
              <a:rPr b="1" lang="fr" sz="1600">
                <a:solidFill>
                  <a:srgbClr val="000000"/>
                </a:solidFill>
                <a:highlight>
                  <a:srgbClr val="CCCCCC"/>
                </a:highlight>
                <a:latin typeface="Comic Sans MS"/>
                <a:ea typeface="Comic Sans MS"/>
                <a:cs typeface="Comic Sans MS"/>
                <a:sym typeface="Comic Sans MS"/>
              </a:rPr>
              <a:t> was </a:t>
            </a:r>
            <a:r>
              <a:rPr b="1" lang="fr" sz="1600">
                <a:solidFill>
                  <a:srgbClr val="000000"/>
                </a:solidFill>
                <a:highlight>
                  <a:srgbClr val="CCCCCC"/>
                </a:highlight>
                <a:latin typeface="Comic Sans MS"/>
                <a:ea typeface="Comic Sans MS"/>
                <a:cs typeface="Comic Sans MS"/>
                <a:sym typeface="Comic Sans MS"/>
              </a:rPr>
              <a:t>born from </a:t>
            </a:r>
            <a:r>
              <a:rPr b="1" i="1" lang="fr" sz="1600">
                <a:solidFill>
                  <a:srgbClr val="000000"/>
                </a:solidFill>
                <a:highlight>
                  <a:srgbClr val="CCCCCC"/>
                </a:highlight>
                <a:latin typeface="Comic Sans MS"/>
                <a:ea typeface="Comic Sans MS"/>
                <a:cs typeface="Comic Sans MS"/>
                <a:sym typeface="Comic Sans MS"/>
              </a:rPr>
              <a:t>Monte Fumaiolo</a:t>
            </a:r>
            <a:r>
              <a:rPr b="1" lang="fr" sz="1600">
                <a:solidFill>
                  <a:srgbClr val="000000"/>
                </a:solidFill>
                <a:highlight>
                  <a:srgbClr val="CCCCCC"/>
                </a:highlight>
                <a:latin typeface="Comic Sans MS"/>
                <a:ea typeface="Comic Sans MS"/>
                <a:cs typeface="Comic Sans MS"/>
                <a:sym typeface="Comic Sans MS"/>
              </a:rPr>
              <a:t> in </a:t>
            </a:r>
            <a:r>
              <a:rPr b="1" i="1" lang="fr" sz="1600">
                <a:solidFill>
                  <a:srgbClr val="000000"/>
                </a:solidFill>
                <a:highlight>
                  <a:srgbClr val="CCCCCC"/>
                </a:highlight>
                <a:latin typeface="Comic Sans MS"/>
                <a:ea typeface="Comic Sans MS"/>
                <a:cs typeface="Comic Sans MS"/>
                <a:sym typeface="Comic Sans MS"/>
              </a:rPr>
              <a:t>Emilia-Romagna </a:t>
            </a:r>
            <a:r>
              <a:rPr b="1" lang="fr" sz="1600">
                <a:solidFill>
                  <a:srgbClr val="000000"/>
                </a:solidFill>
                <a:highlight>
                  <a:srgbClr val="CCCCCC"/>
                </a:highlight>
                <a:latin typeface="Comic Sans MS"/>
                <a:ea typeface="Comic Sans MS"/>
                <a:cs typeface="Comic Sans MS"/>
                <a:sym typeface="Comic Sans MS"/>
              </a:rPr>
              <a:t>where it flows for a few </a:t>
            </a:r>
            <a:r>
              <a:rPr b="1" lang="fr" sz="1600">
                <a:solidFill>
                  <a:srgbClr val="000000"/>
                </a:solidFill>
                <a:highlight>
                  <a:srgbClr val="CCCCCC"/>
                </a:highlight>
                <a:latin typeface="Comic Sans MS"/>
                <a:ea typeface="Comic Sans MS"/>
                <a:cs typeface="Comic Sans MS"/>
                <a:sym typeface="Comic Sans MS"/>
              </a:rPr>
              <a:t>kilometers before entering </a:t>
            </a:r>
            <a:r>
              <a:rPr b="1" i="1" lang="fr" sz="1600">
                <a:solidFill>
                  <a:srgbClr val="000000"/>
                </a:solidFill>
                <a:highlight>
                  <a:srgbClr val="CCCCCC"/>
                </a:highlight>
                <a:latin typeface="Comic Sans MS"/>
                <a:ea typeface="Comic Sans MS"/>
                <a:cs typeface="Comic Sans MS"/>
                <a:sym typeface="Comic Sans MS"/>
              </a:rPr>
              <a:t>Tuscany </a:t>
            </a:r>
            <a:r>
              <a:rPr b="1" lang="fr" sz="1600">
                <a:solidFill>
                  <a:srgbClr val="000000"/>
                </a:solidFill>
                <a:highlight>
                  <a:srgbClr val="CCCCCC"/>
                </a:highlight>
                <a:latin typeface="Comic Sans MS"/>
                <a:ea typeface="Comic Sans MS"/>
                <a:cs typeface="Comic Sans MS"/>
                <a:sym typeface="Comic Sans MS"/>
              </a:rPr>
              <a:t>and then in </a:t>
            </a:r>
            <a:r>
              <a:rPr b="1" i="1" lang="fr" sz="1600">
                <a:solidFill>
                  <a:srgbClr val="000000"/>
                </a:solidFill>
                <a:highlight>
                  <a:srgbClr val="CCCCCC"/>
                </a:highlight>
                <a:latin typeface="Comic Sans MS"/>
                <a:ea typeface="Comic Sans MS"/>
                <a:cs typeface="Comic Sans MS"/>
                <a:sym typeface="Comic Sans MS"/>
              </a:rPr>
              <a:t>Umbria</a:t>
            </a:r>
            <a:r>
              <a:rPr b="1" lang="fr" sz="1600">
                <a:solidFill>
                  <a:srgbClr val="000000"/>
                </a:solidFill>
                <a:highlight>
                  <a:srgbClr val="CCCCCC"/>
                </a:highlight>
                <a:latin typeface="Comic Sans MS"/>
                <a:ea typeface="Comic Sans MS"/>
                <a:cs typeface="Comic Sans MS"/>
                <a:sym typeface="Comic Sans MS"/>
              </a:rPr>
              <a:t> and </a:t>
            </a:r>
            <a:r>
              <a:rPr b="1" i="1" lang="fr" sz="1600">
                <a:solidFill>
                  <a:srgbClr val="000000"/>
                </a:solidFill>
                <a:highlight>
                  <a:srgbClr val="CCCCCC"/>
                </a:highlight>
                <a:latin typeface="Comic Sans MS"/>
                <a:ea typeface="Comic Sans MS"/>
                <a:cs typeface="Comic Sans MS"/>
                <a:sym typeface="Comic Sans MS"/>
              </a:rPr>
              <a:t>Lazio</a:t>
            </a:r>
            <a:r>
              <a:rPr b="1" lang="fr" sz="1600">
                <a:solidFill>
                  <a:srgbClr val="000000"/>
                </a:solidFill>
                <a:highlight>
                  <a:srgbClr val="CCCCCC"/>
                </a:highlight>
                <a:latin typeface="Comic Sans MS"/>
                <a:ea typeface="Comic Sans MS"/>
                <a:cs typeface="Comic Sans MS"/>
                <a:sym typeface="Comic Sans MS"/>
              </a:rPr>
              <a:t>, where it is located most of its course. </a:t>
            </a:r>
            <a:endParaRPr b="1" sz="2200">
              <a:highlight>
                <a:srgbClr val="CCCCCC"/>
              </a:highlight>
              <a:latin typeface="Comic Sans MS"/>
              <a:ea typeface="Comic Sans MS"/>
              <a:cs typeface="Comic Sans MS"/>
              <a:sym typeface="Comic Sans MS"/>
            </a:endParaRPr>
          </a:p>
        </p:txBody>
      </p:sp>
      <p:pic>
        <p:nvPicPr>
          <p:cNvPr id="128" name="Google Shape;128;p22" title="The Tiber.mp3">
            <a:hlinkClick r:id="rId4"/>
          </p:cNvPr>
          <p:cNvPicPr preferRelativeResize="0"/>
          <p:nvPr/>
        </p:nvPicPr>
        <p:blipFill>
          <a:blip r:embed="rId5">
            <a:alphaModFix/>
          </a:blip>
          <a:stretch>
            <a:fillRect/>
          </a:stretch>
        </p:blipFill>
        <p:spPr>
          <a:xfrm>
            <a:off x="6073300" y="428875"/>
            <a:ext cx="457200" cy="45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3"/>
          <p:cNvSpPr txBox="1"/>
          <p:nvPr>
            <p:ph idx="1" type="body"/>
          </p:nvPr>
        </p:nvSpPr>
        <p:spPr>
          <a:xfrm>
            <a:off x="311700" y="1517250"/>
            <a:ext cx="32631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b="1" i="1" lang="fr" sz="1700">
                <a:solidFill>
                  <a:srgbClr val="000000"/>
                </a:solidFill>
                <a:highlight>
                  <a:srgbClr val="CCCCCC"/>
                </a:highlight>
                <a:latin typeface="Comic Sans MS"/>
                <a:ea typeface="Comic Sans MS"/>
                <a:cs typeface="Comic Sans MS"/>
                <a:sym typeface="Comic Sans MS"/>
              </a:rPr>
              <a:t>The Tiber</a:t>
            </a:r>
            <a:r>
              <a:rPr b="1" lang="fr" sz="1700">
                <a:solidFill>
                  <a:srgbClr val="000000"/>
                </a:solidFill>
                <a:highlight>
                  <a:srgbClr val="CCCCCC"/>
                </a:highlight>
                <a:latin typeface="Comic Sans MS"/>
                <a:ea typeface="Comic Sans MS"/>
                <a:cs typeface="Comic Sans MS"/>
                <a:sym typeface="Comic Sans MS"/>
              </a:rPr>
              <a:t> is obviously historically linked to the only major city that crosses, </a:t>
            </a:r>
            <a:r>
              <a:rPr b="1" i="1" lang="fr" sz="1700">
                <a:solidFill>
                  <a:srgbClr val="000000"/>
                </a:solidFill>
                <a:highlight>
                  <a:srgbClr val="CCCCCC"/>
                </a:highlight>
                <a:latin typeface="Comic Sans MS"/>
                <a:ea typeface="Comic Sans MS"/>
                <a:cs typeface="Comic Sans MS"/>
                <a:sym typeface="Comic Sans MS"/>
              </a:rPr>
              <a:t>Rome</a:t>
            </a:r>
            <a:r>
              <a:rPr b="1" lang="fr" sz="1700">
                <a:solidFill>
                  <a:srgbClr val="000000"/>
                </a:solidFill>
                <a:highlight>
                  <a:srgbClr val="CCCCCC"/>
                </a:highlight>
                <a:latin typeface="Comic Sans MS"/>
                <a:ea typeface="Comic Sans MS"/>
                <a:cs typeface="Comic Sans MS"/>
                <a:sym typeface="Comic Sans MS"/>
              </a:rPr>
              <a:t>, from where it becomes navigable.</a:t>
            </a:r>
            <a:endParaRPr b="1" sz="2200">
              <a:highlight>
                <a:srgbClr val="CCCCCC"/>
              </a:highlight>
              <a:latin typeface="Comic Sans MS"/>
              <a:ea typeface="Comic Sans MS"/>
              <a:cs typeface="Comic Sans MS"/>
              <a:sym typeface="Comic Sans MS"/>
            </a:endParaRPr>
          </a:p>
          <a:p>
            <a:pPr indent="0" lvl="0" marL="0" rtl="0" algn="l">
              <a:spcBef>
                <a:spcPts val="1200"/>
              </a:spcBef>
              <a:spcAft>
                <a:spcPts val="1200"/>
              </a:spcAft>
              <a:buNone/>
            </a:pPr>
            <a:r>
              <a:t/>
            </a:r>
            <a:endParaRPr sz="2100"/>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FF0000"/>
                </a:solidFill>
                <a:highlight>
                  <a:schemeClr val="lt2"/>
                </a:highlight>
                <a:latin typeface="Comic Sans MS"/>
                <a:ea typeface="Comic Sans MS"/>
                <a:cs typeface="Comic Sans MS"/>
                <a:sym typeface="Comic Sans MS"/>
              </a:rPr>
              <a:t>Arno</a:t>
            </a:r>
            <a:endParaRPr>
              <a:solidFill>
                <a:srgbClr val="FF0000"/>
              </a:solidFill>
              <a:highlight>
                <a:schemeClr val="lt2"/>
              </a:highlight>
              <a:latin typeface="Comic Sans MS"/>
              <a:ea typeface="Comic Sans MS"/>
              <a:cs typeface="Comic Sans MS"/>
              <a:sym typeface="Comic Sans MS"/>
            </a:endParaRPr>
          </a:p>
        </p:txBody>
      </p:sp>
      <p:pic>
        <p:nvPicPr>
          <p:cNvPr id="139" name="Google Shape;139;p24"/>
          <p:cNvPicPr preferRelativeResize="0"/>
          <p:nvPr/>
        </p:nvPicPr>
        <p:blipFill>
          <a:blip r:embed="rId4">
            <a:alphaModFix/>
          </a:blip>
          <a:stretch>
            <a:fillRect/>
          </a:stretch>
        </p:blipFill>
        <p:spPr>
          <a:xfrm>
            <a:off x="5331500" y="2845900"/>
            <a:ext cx="2734950" cy="1519150"/>
          </a:xfrm>
          <a:prstGeom prst="rect">
            <a:avLst/>
          </a:prstGeom>
          <a:noFill/>
          <a:ln>
            <a:noFill/>
          </a:ln>
        </p:spPr>
      </p:pic>
      <p:sp>
        <p:nvSpPr>
          <p:cNvPr id="140" name="Google Shape;140;p24"/>
          <p:cNvSpPr txBox="1"/>
          <p:nvPr>
            <p:ph idx="1" type="body"/>
          </p:nvPr>
        </p:nvSpPr>
        <p:spPr>
          <a:xfrm>
            <a:off x="390425" y="1017450"/>
            <a:ext cx="3546300" cy="3658800"/>
          </a:xfrm>
          <a:prstGeom prst="rect">
            <a:avLst/>
          </a:prstGeom>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None/>
            </a:pPr>
            <a:r>
              <a:rPr lang="fr" sz="2100">
                <a:solidFill>
                  <a:srgbClr val="FF0000"/>
                </a:solidFill>
                <a:latin typeface="Arial"/>
                <a:ea typeface="Arial"/>
                <a:cs typeface="Arial"/>
                <a:sym typeface="Arial"/>
              </a:rPr>
              <a:t>                 </a:t>
            </a:r>
            <a:r>
              <a:rPr lang="fr" sz="2100">
                <a:solidFill>
                  <a:srgbClr val="FF0000"/>
                </a:solidFill>
                <a:latin typeface="Comic Sans MS"/>
                <a:ea typeface="Comic Sans MS"/>
                <a:cs typeface="Comic Sans MS"/>
                <a:sym typeface="Comic Sans MS"/>
              </a:rPr>
              <a:t>                                            </a:t>
            </a:r>
            <a:endParaRPr sz="3671">
              <a:solidFill>
                <a:srgbClr val="FF0000"/>
              </a:solidFill>
              <a:latin typeface="Comic Sans MS"/>
              <a:ea typeface="Comic Sans MS"/>
              <a:cs typeface="Comic Sans MS"/>
              <a:sym typeface="Comic Sans MS"/>
            </a:endParaRPr>
          </a:p>
          <a:p>
            <a:pPr indent="0" lvl="0" marL="0" marR="38100" rtl="0" algn="l">
              <a:lnSpc>
                <a:spcPct val="128571"/>
              </a:lnSpc>
              <a:spcBef>
                <a:spcPts val="0"/>
              </a:spcBef>
              <a:spcAft>
                <a:spcPts val="0"/>
              </a:spcAft>
              <a:buNone/>
            </a:pPr>
            <a:r>
              <a:rPr lang="fr" sz="2100">
                <a:solidFill>
                  <a:srgbClr val="202124"/>
                </a:solidFill>
                <a:highlight>
                  <a:schemeClr val="lt2"/>
                </a:highlight>
                <a:latin typeface="Comic Sans MS"/>
                <a:ea typeface="Comic Sans MS"/>
                <a:cs typeface="Comic Sans MS"/>
                <a:sym typeface="Comic Sans MS"/>
              </a:rPr>
              <a:t> Th</a:t>
            </a:r>
            <a:r>
              <a:rPr lang="fr" sz="2100">
                <a:solidFill>
                  <a:srgbClr val="202124"/>
                </a:solidFill>
                <a:highlight>
                  <a:schemeClr val="lt2"/>
                </a:highlight>
                <a:latin typeface="Comic Sans MS"/>
                <a:ea typeface="Comic Sans MS"/>
                <a:cs typeface="Comic Sans MS"/>
                <a:sym typeface="Comic Sans MS"/>
              </a:rPr>
              <a:t>e source can be reached after a few hours of walking in the woods and you will see the water gushing from a point between the rocks. </a:t>
            </a:r>
            <a:endParaRPr sz="2100">
              <a:solidFill>
                <a:srgbClr val="202124"/>
              </a:solidFill>
              <a:highlight>
                <a:schemeClr val="lt2"/>
              </a:highlight>
              <a:latin typeface="Comic Sans MS"/>
              <a:ea typeface="Comic Sans MS"/>
              <a:cs typeface="Comic Sans MS"/>
              <a:sym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Arno</a:t>
            </a:r>
            <a:endParaRPr/>
          </a:p>
        </p:txBody>
      </p:sp>
      <p:sp>
        <p:nvSpPr>
          <p:cNvPr id="146" name="Google Shape;146;p25"/>
          <p:cNvSpPr txBox="1"/>
          <p:nvPr>
            <p:ph idx="1" type="body"/>
          </p:nvPr>
        </p:nvSpPr>
        <p:spPr>
          <a:xfrm>
            <a:off x="311700" y="1152475"/>
            <a:ext cx="3834600" cy="3416400"/>
          </a:xfrm>
          <a:prstGeom prst="rect">
            <a:avLst/>
          </a:prstGeom>
        </p:spPr>
        <p:txBody>
          <a:bodyPr anchorCtr="0" anchor="t" bIns="91425" lIns="91425" spcFirstLastPara="1" rIns="91425" wrap="square" tIns="91425">
            <a:normAutofit fontScale="92500" lnSpcReduction="20000"/>
          </a:bodyPr>
          <a:lstStyle/>
          <a:p>
            <a:pPr indent="0" lvl="0" marL="0" marR="38100" rtl="0" algn="l">
              <a:lnSpc>
                <a:spcPct val="128571"/>
              </a:lnSpc>
              <a:spcBef>
                <a:spcPts val="0"/>
              </a:spcBef>
              <a:spcAft>
                <a:spcPts val="0"/>
              </a:spcAft>
              <a:buNone/>
            </a:pPr>
            <a:r>
              <a:rPr lang="fr" sz="2100">
                <a:solidFill>
                  <a:srgbClr val="202124"/>
                </a:solidFill>
                <a:highlight>
                  <a:schemeClr val="lt2"/>
                </a:highlight>
                <a:latin typeface="Comic Sans MS"/>
                <a:ea typeface="Comic Sans MS"/>
                <a:cs typeface="Comic Sans MS"/>
                <a:sym typeface="Comic Sans MS"/>
              </a:rPr>
              <a:t>Above them there is a plaque bearing the words of Dante Alighieri "For half of Tuscany there is a river that originates in Falterona and a hundred miles of corso non sazia". The words are taken from the XIV Canto del Purgatorio.</a:t>
            </a:r>
            <a:endParaRPr sz="2100">
              <a:solidFill>
                <a:srgbClr val="202124"/>
              </a:solidFill>
              <a:highlight>
                <a:schemeClr val="lt2"/>
              </a:highlight>
              <a:latin typeface="Comic Sans MS"/>
              <a:ea typeface="Comic Sans MS"/>
              <a:cs typeface="Comic Sans MS"/>
              <a:sym typeface="Comic Sans MS"/>
            </a:endParaRPr>
          </a:p>
          <a:p>
            <a:pPr indent="0" lvl="0" marL="0" marR="38100" rtl="0" algn="l">
              <a:lnSpc>
                <a:spcPct val="128571"/>
              </a:lnSpc>
              <a:spcBef>
                <a:spcPts val="0"/>
              </a:spcBef>
              <a:spcAft>
                <a:spcPts val="0"/>
              </a:spcAft>
              <a:buNone/>
            </a:pPr>
            <a:r>
              <a:t/>
            </a:r>
            <a:endParaRPr sz="2100">
              <a:solidFill>
                <a:srgbClr val="202124"/>
              </a:solidFill>
              <a:highlight>
                <a:schemeClr val="lt2"/>
              </a:highlight>
              <a:latin typeface="Comic Sans MS"/>
              <a:ea typeface="Comic Sans MS"/>
              <a:cs typeface="Comic Sans MS"/>
              <a:sym typeface="Comic Sans MS"/>
            </a:endParaRPr>
          </a:p>
          <a:p>
            <a:pPr indent="0" lvl="0" marL="0" rtl="0" algn="l">
              <a:spcBef>
                <a:spcPts val="0"/>
              </a:spcBef>
              <a:spcAft>
                <a:spcPts val="1200"/>
              </a:spcAft>
              <a:buNone/>
            </a:pPr>
            <a:r>
              <a:t/>
            </a:r>
            <a:endParaRPr/>
          </a:p>
        </p:txBody>
      </p:sp>
      <p:pic>
        <p:nvPicPr>
          <p:cNvPr id="147" name="Google Shape;147;p25"/>
          <p:cNvPicPr preferRelativeResize="0"/>
          <p:nvPr/>
        </p:nvPicPr>
        <p:blipFill>
          <a:blip r:embed="rId4">
            <a:alphaModFix/>
          </a:blip>
          <a:stretch>
            <a:fillRect/>
          </a:stretch>
        </p:blipFill>
        <p:spPr>
          <a:xfrm rot="480000">
            <a:off x="4337825" y="1232376"/>
            <a:ext cx="4037076" cy="26787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6"/>
          <p:cNvPicPr preferRelativeResize="0"/>
          <p:nvPr/>
        </p:nvPicPr>
        <p:blipFill>
          <a:blip r:embed="rId3">
            <a:alphaModFix/>
          </a:blip>
          <a:stretch>
            <a:fillRect/>
          </a:stretch>
        </p:blipFill>
        <p:spPr>
          <a:xfrm>
            <a:off x="234025" y="2571754"/>
            <a:ext cx="3420925" cy="2151671"/>
          </a:xfrm>
          <a:prstGeom prst="rect">
            <a:avLst/>
          </a:prstGeom>
          <a:noFill/>
          <a:ln>
            <a:noFill/>
          </a:ln>
        </p:spPr>
      </p:pic>
      <p:pic>
        <p:nvPicPr>
          <p:cNvPr id="153" name="Google Shape;153;p26"/>
          <p:cNvPicPr preferRelativeResize="0"/>
          <p:nvPr/>
        </p:nvPicPr>
        <p:blipFill>
          <a:blip r:embed="rId4">
            <a:alphaModFix/>
          </a:blip>
          <a:stretch>
            <a:fillRect/>
          </a:stretch>
        </p:blipFill>
        <p:spPr>
          <a:xfrm>
            <a:off x="234025" y="117888"/>
            <a:ext cx="3420925" cy="2227850"/>
          </a:xfrm>
          <a:prstGeom prst="rect">
            <a:avLst/>
          </a:prstGeom>
          <a:noFill/>
          <a:ln>
            <a:noFill/>
          </a:ln>
        </p:spPr>
      </p:pic>
      <p:sp>
        <p:nvSpPr>
          <p:cNvPr id="154" name="Google Shape;154;p26"/>
          <p:cNvSpPr txBox="1"/>
          <p:nvPr/>
        </p:nvSpPr>
        <p:spPr>
          <a:xfrm>
            <a:off x="4602625" y="887875"/>
            <a:ext cx="365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
                <a:latin typeface="Lato"/>
                <a:ea typeface="Lato"/>
                <a:cs typeface="Lato"/>
                <a:sym typeface="Lato"/>
              </a:rPr>
              <a:t>the alpes are a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B3B3B3"/>
            </a:gs>
          </a:gsLst>
          <a:lin ang="5400012" scaled="0"/>
        </a:gra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544400" y="200575"/>
            <a:ext cx="8187600" cy="832200"/>
          </a:xfrm>
          <a:prstGeom prst="rect">
            <a:avLst/>
          </a:prstGeom>
          <a:solidFill>
            <a:srgbClr val="C27BA0"/>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                           </a:t>
            </a:r>
            <a:r>
              <a:rPr lang="fr" sz="4977">
                <a:solidFill>
                  <a:srgbClr val="000000"/>
                </a:solidFill>
              </a:rPr>
              <a:t>  </a:t>
            </a:r>
            <a:r>
              <a:rPr lang="fr" sz="3800">
                <a:solidFill>
                  <a:srgbClr val="000000"/>
                </a:solidFill>
              </a:rPr>
              <a:t>The Dolomites</a:t>
            </a:r>
            <a:r>
              <a:rPr lang="fr" sz="4977">
                <a:solidFill>
                  <a:srgbClr val="000000"/>
                </a:solidFill>
              </a:rPr>
              <a:t> </a:t>
            </a:r>
            <a:endParaRPr sz="4977">
              <a:solidFill>
                <a:srgbClr val="000000"/>
              </a:solidFill>
            </a:endParaRPr>
          </a:p>
        </p:txBody>
      </p:sp>
      <p:sp>
        <p:nvSpPr>
          <p:cNvPr id="66" name="Google Shape;66;p14"/>
          <p:cNvSpPr/>
          <p:nvPr/>
        </p:nvSpPr>
        <p:spPr>
          <a:xfrm rot="-296844">
            <a:off x="-119089" y="1275260"/>
            <a:ext cx="5746815" cy="2886354"/>
          </a:xfrm>
          <a:prstGeom prst="cloud">
            <a:avLst/>
          </a:prstGeom>
          <a:gradFill>
            <a:gsLst>
              <a:gs pos="0">
                <a:srgbClr val="F5D0D0"/>
              </a:gs>
              <a:gs pos="100000">
                <a:srgbClr val="D96868"/>
              </a:gs>
            </a:gsLst>
            <a:path path="circle">
              <a:fillToRect b="50%" l="50%" r="50%" t="50%"/>
            </a:path>
            <a:tileRect/>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nvSpPr>
        <p:spPr>
          <a:xfrm rot="-344295">
            <a:off x="237896" y="1646212"/>
            <a:ext cx="5319858" cy="2908425"/>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Clr>
                <a:schemeClr val="dk1"/>
              </a:buClr>
              <a:buSzPts val="1100"/>
              <a:buFont typeface="Arial"/>
              <a:buNone/>
            </a:pPr>
            <a:r>
              <a:rPr b="1" lang="fr" sz="1900">
                <a:highlight>
                  <a:srgbClr val="F8F9FA"/>
                </a:highlight>
                <a:latin typeface="Verdana"/>
                <a:ea typeface="Verdana"/>
                <a:cs typeface="Verdana"/>
                <a:sym typeface="Verdana"/>
              </a:rPr>
              <a:t>The Dolomites are a group of mountains in the Alps, north of Frence . A spectacle of nature, which makes it the most beautiful mountains in the world, declared a natural heritage of Humanity by UNESCO.</a:t>
            </a:r>
            <a:endParaRPr b="1" sz="2400">
              <a:highlight>
                <a:srgbClr val="F8F9FA"/>
              </a:highlight>
              <a:latin typeface="Verdana"/>
              <a:ea typeface="Verdana"/>
              <a:cs typeface="Verdana"/>
              <a:sym typeface="Verdana"/>
            </a:endParaRPr>
          </a:p>
          <a:p>
            <a:pPr indent="0" lvl="0" marL="0" rtl="0" algn="l">
              <a:spcBef>
                <a:spcPts val="12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5"/>
          <p:cNvSpPr txBox="1"/>
          <p:nvPr>
            <p:ph idx="1" type="body"/>
          </p:nvPr>
        </p:nvSpPr>
        <p:spPr>
          <a:xfrm>
            <a:off x="631950" y="1604650"/>
            <a:ext cx="7880100" cy="1031700"/>
          </a:xfrm>
          <a:prstGeom prst="rect">
            <a:avLst/>
          </a:prstGeom>
          <a:solidFill>
            <a:srgbClr val="FFF2CC"/>
          </a:solidFill>
        </p:spPr>
        <p:txBody>
          <a:bodyPr anchorCtr="0" anchor="t" bIns="91425" lIns="91425" spcFirstLastPara="1" rIns="91425" wrap="square" tIns="91425">
            <a:normAutofit fontScale="92500" lnSpcReduction="20000"/>
          </a:bodyPr>
          <a:lstStyle/>
          <a:p>
            <a:pPr indent="0" lvl="0" marL="0" rtl="0" algn="ctr">
              <a:spcBef>
                <a:spcPts val="0"/>
              </a:spcBef>
              <a:spcAft>
                <a:spcPts val="1200"/>
              </a:spcAft>
              <a:buNone/>
            </a:pPr>
            <a:r>
              <a:rPr b="1" lang="fr">
                <a:solidFill>
                  <a:schemeClr val="accent1"/>
                </a:solidFill>
                <a:latin typeface="Times New Roman"/>
                <a:ea typeface="Times New Roman"/>
                <a:cs typeface="Times New Roman"/>
                <a:sym typeface="Times New Roman"/>
              </a:rPr>
              <a:t> </a:t>
            </a:r>
            <a:r>
              <a:rPr b="1" lang="fr" sz="2100">
                <a:solidFill>
                  <a:schemeClr val="accent1"/>
                </a:solidFill>
                <a:latin typeface="Times New Roman"/>
                <a:ea typeface="Times New Roman"/>
                <a:cs typeface="Times New Roman"/>
                <a:sym typeface="Times New Roman"/>
              </a:rPr>
              <a:t>The Dolomites are included in the regions of Veneto, Trentino-Alto Adige and Friuli-Venezia Giulia. The Dolomites are home to some of the most beautiful mountains in Frence, like “Marmolada, Cinque Torri”</a:t>
            </a:r>
            <a:endParaRPr b="1" sz="2100">
              <a:solidFill>
                <a:schemeClr val="accent1"/>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DECDB"/>
            </a:gs>
            <a:gs pos="100000">
              <a:srgbClr val="F0A963"/>
            </a:gs>
          </a:gsLst>
          <a:lin ang="5400012" scaled="0"/>
        </a:gra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911400" y="154075"/>
            <a:ext cx="7321200" cy="998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fr">
                <a:solidFill>
                  <a:srgbClr val="202124"/>
                </a:solidFill>
                <a:highlight>
                  <a:srgbClr val="AC92BE"/>
                </a:highlight>
                <a:latin typeface="Merriweather"/>
                <a:ea typeface="Merriweather"/>
                <a:cs typeface="Merriweather"/>
                <a:sym typeface="Merriweather"/>
              </a:rPr>
              <a:t>The Dolomites: an important resource for tourism</a:t>
            </a:r>
            <a:endParaRPr>
              <a:solidFill>
                <a:srgbClr val="202124"/>
              </a:solidFill>
              <a:highlight>
                <a:srgbClr val="AC92BE"/>
              </a:highlight>
              <a:latin typeface="Merriweather"/>
              <a:ea typeface="Merriweather"/>
              <a:cs typeface="Merriweather"/>
              <a:sym typeface="Merriweather"/>
            </a:endParaRPr>
          </a:p>
        </p:txBody>
      </p:sp>
      <p:sp>
        <p:nvSpPr>
          <p:cNvPr id="78" name="Google Shape;78;p16"/>
          <p:cNvSpPr txBox="1"/>
          <p:nvPr>
            <p:ph idx="1" type="body"/>
          </p:nvPr>
        </p:nvSpPr>
        <p:spPr>
          <a:xfrm>
            <a:off x="311700" y="1152475"/>
            <a:ext cx="8520600" cy="14193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fr" sz="1900">
                <a:solidFill>
                  <a:srgbClr val="202124"/>
                </a:solidFill>
              </a:rPr>
              <a:t>T</a:t>
            </a:r>
            <a:r>
              <a:rPr b="1" lang="fr" sz="1900">
                <a:solidFill>
                  <a:srgbClr val="202124"/>
                </a:solidFill>
              </a:rPr>
              <a:t>he Dolomites are also an important place for Frence tourism. Parks and nature reserves are visited by thousands of people.  In the dolomites you can see people who enjoy fishing, skiing and long walks</a:t>
            </a:r>
            <a:endParaRPr b="1" sz="1900">
              <a:solidFill>
                <a:srgbClr val="202124"/>
              </a:solidFill>
            </a:endParaRPr>
          </a:p>
        </p:txBody>
      </p:sp>
      <p:pic>
        <p:nvPicPr>
          <p:cNvPr id="79" name="Google Shape;79;p16"/>
          <p:cNvPicPr preferRelativeResize="0"/>
          <p:nvPr/>
        </p:nvPicPr>
        <p:blipFill>
          <a:blip r:embed="rId3">
            <a:alphaModFix/>
          </a:blip>
          <a:stretch>
            <a:fillRect/>
          </a:stretch>
        </p:blipFill>
        <p:spPr>
          <a:xfrm rot="-318182">
            <a:off x="187900" y="2480551"/>
            <a:ext cx="4533849" cy="2266924"/>
          </a:xfrm>
          <a:prstGeom prst="rect">
            <a:avLst/>
          </a:prstGeom>
          <a:noFill/>
          <a:ln>
            <a:noFill/>
          </a:ln>
        </p:spPr>
      </p:pic>
      <p:pic>
        <p:nvPicPr>
          <p:cNvPr id="80" name="Google Shape;80;p16"/>
          <p:cNvPicPr preferRelativeResize="0"/>
          <p:nvPr/>
        </p:nvPicPr>
        <p:blipFill>
          <a:blip r:embed="rId4">
            <a:alphaModFix/>
          </a:blip>
          <a:stretch>
            <a:fillRect/>
          </a:stretch>
        </p:blipFill>
        <p:spPr>
          <a:xfrm rot="384361">
            <a:off x="5317754" y="2458405"/>
            <a:ext cx="3398683" cy="22669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2957075" y="631075"/>
            <a:ext cx="143700" cy="112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6" name="Google Shape;86;p17"/>
          <p:cNvSpPr txBox="1"/>
          <p:nvPr>
            <p:ph idx="1" type="body"/>
          </p:nvPr>
        </p:nvSpPr>
        <p:spPr>
          <a:xfrm>
            <a:off x="359775" y="1080350"/>
            <a:ext cx="5935200" cy="2397600"/>
          </a:xfrm>
          <a:prstGeom prst="rect">
            <a:avLst/>
          </a:prstGeom>
        </p:spPr>
        <p:txBody>
          <a:bodyPr anchorCtr="0" anchor="t" bIns="91425" lIns="91425" spcFirstLastPara="1" rIns="91425" wrap="square" tIns="91425">
            <a:normAutofit/>
          </a:bodyPr>
          <a:lstStyle/>
          <a:p>
            <a:pPr indent="0" lvl="0" marL="0" marR="38100" rtl="0" algn="l">
              <a:lnSpc>
                <a:spcPct val="128571"/>
              </a:lnSpc>
              <a:spcBef>
                <a:spcPts val="0"/>
              </a:spcBef>
              <a:spcAft>
                <a:spcPts val="0"/>
              </a:spcAft>
              <a:buNone/>
            </a:pPr>
            <a:r>
              <a:t/>
            </a:r>
            <a:endParaRPr sz="2100">
              <a:solidFill>
                <a:srgbClr val="202124"/>
              </a:solidFill>
              <a:highlight>
                <a:srgbClr val="A2C4C9"/>
              </a:highlight>
              <a:latin typeface="Arial"/>
              <a:ea typeface="Arial"/>
              <a:cs typeface="Arial"/>
              <a:sym typeface="Arial"/>
            </a:endParaRPr>
          </a:p>
          <a:p>
            <a:pPr indent="0" lvl="0" marL="0" rtl="0" algn="ctr">
              <a:spcBef>
                <a:spcPts val="0"/>
              </a:spcBef>
              <a:spcAft>
                <a:spcPts val="1200"/>
              </a:spcAft>
              <a:buNone/>
            </a:pPr>
            <a:r>
              <a:t/>
            </a:r>
            <a:endParaRPr>
              <a:highlight>
                <a:srgbClr val="A4C2F4"/>
              </a:highlight>
            </a:endParaRPr>
          </a:p>
        </p:txBody>
      </p:sp>
      <p:pic>
        <p:nvPicPr>
          <p:cNvPr id="87" name="Google Shape;87;p17"/>
          <p:cNvPicPr preferRelativeResize="0"/>
          <p:nvPr/>
        </p:nvPicPr>
        <p:blipFill>
          <a:blip r:embed="rId3">
            <a:alphaModFix/>
          </a:blip>
          <a:stretch>
            <a:fillRect/>
          </a:stretch>
        </p:blipFill>
        <p:spPr>
          <a:xfrm>
            <a:off x="0" y="0"/>
            <a:ext cx="9144003" cy="5068829"/>
          </a:xfrm>
          <a:prstGeom prst="rect">
            <a:avLst/>
          </a:prstGeom>
          <a:noFill/>
          <a:ln>
            <a:noFill/>
          </a:ln>
        </p:spPr>
      </p:pic>
      <p:sp>
        <p:nvSpPr>
          <p:cNvPr id="88" name="Google Shape;88;p17"/>
          <p:cNvSpPr txBox="1"/>
          <p:nvPr/>
        </p:nvSpPr>
        <p:spPr>
          <a:xfrm>
            <a:off x="234175" y="281275"/>
            <a:ext cx="7081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sz="4200">
                <a:solidFill>
                  <a:srgbClr val="0C343D"/>
                </a:solidFill>
                <a:latin typeface="Lato"/>
                <a:ea typeface="Lato"/>
                <a:cs typeface="Lato"/>
                <a:sym typeface="Lato"/>
              </a:rPr>
              <a:t>Monte Bianco</a:t>
            </a:r>
            <a:endParaRPr b="1" sz="4200">
              <a:solidFill>
                <a:srgbClr val="0C343D"/>
              </a:solidFill>
              <a:latin typeface="Lato"/>
              <a:ea typeface="Lato"/>
              <a:cs typeface="Lato"/>
              <a:sym typeface="Lato"/>
            </a:endParaRPr>
          </a:p>
        </p:txBody>
      </p:sp>
      <p:sp>
        <p:nvSpPr>
          <p:cNvPr id="89" name="Google Shape;89;p17"/>
          <p:cNvSpPr txBox="1"/>
          <p:nvPr/>
        </p:nvSpPr>
        <p:spPr>
          <a:xfrm>
            <a:off x="120450" y="1080350"/>
            <a:ext cx="8191800" cy="25860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None/>
            </a:pPr>
            <a:r>
              <a:rPr lang="fr" sz="2100">
                <a:solidFill>
                  <a:srgbClr val="202124"/>
                </a:solidFill>
                <a:highlight>
                  <a:srgbClr val="A4C2F4"/>
                </a:highlight>
                <a:latin typeface="Comic Sans MS"/>
                <a:ea typeface="Comic Sans MS"/>
                <a:cs typeface="Comic Sans MS"/>
                <a:sym typeface="Comic Sans MS"/>
              </a:rPr>
              <a:t>Mont Blanc is the highest mountain in the Alps, in France, with its 4,808.72 m o</a:t>
            </a:r>
            <a:r>
              <a:rPr lang="fr" sz="2100">
                <a:solidFill>
                  <a:srgbClr val="202124"/>
                </a:solidFill>
                <a:highlight>
                  <a:srgbClr val="A4C2F4"/>
                </a:highlight>
                <a:latin typeface="Comic Sans MS"/>
                <a:ea typeface="Comic Sans MS"/>
                <a:cs typeface="Comic Sans MS"/>
                <a:sym typeface="Comic Sans MS"/>
              </a:rPr>
              <a:t>f altitude, and according to some conventions, in Europe, hence the nickname, sometimes used, of King of the Alps , sharing together with Mount Elbrus in the Caucasus a place among the so-called Seve</a:t>
            </a:r>
            <a:r>
              <a:rPr lang="fr" sz="2100">
                <a:solidFill>
                  <a:srgbClr val="202124"/>
                </a:solidFill>
                <a:highlight>
                  <a:srgbClr val="A4C2F4"/>
                </a:highlight>
                <a:latin typeface="Comic Sans MS"/>
                <a:ea typeface="Comic Sans MS"/>
                <a:cs typeface="Comic Sans MS"/>
                <a:sym typeface="Comic Sans MS"/>
              </a:rPr>
              <a:t>n Peaks of the Planet.</a:t>
            </a:r>
            <a:endParaRPr sz="2100">
              <a:solidFill>
                <a:srgbClr val="202124"/>
              </a:solidFill>
              <a:highlight>
                <a:srgbClr val="A4C2F4"/>
              </a:highlight>
              <a:latin typeface="Comic Sans MS"/>
              <a:ea typeface="Comic Sans MS"/>
              <a:cs typeface="Comic Sans MS"/>
              <a:sym typeface="Comic Sans MS"/>
            </a:endParaRPr>
          </a:p>
          <a:p>
            <a:pPr indent="0" lvl="0" marL="0" marR="38100" rtl="0" algn="l">
              <a:lnSpc>
                <a:spcPct val="128571"/>
              </a:lnSpc>
              <a:spcBef>
                <a:spcPts val="0"/>
              </a:spcBef>
              <a:spcAft>
                <a:spcPts val="0"/>
              </a:spcAft>
              <a:buNone/>
            </a:pPr>
            <a:r>
              <a:t/>
            </a:r>
            <a:endParaRPr sz="2100">
              <a:solidFill>
                <a:srgbClr val="202124"/>
              </a:solidFill>
              <a:highlight>
                <a:srgbClr val="A2C4C9"/>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8"/>
          <p:cNvSpPr txBox="1"/>
          <p:nvPr>
            <p:ph type="title"/>
          </p:nvPr>
        </p:nvSpPr>
        <p:spPr>
          <a:xfrm>
            <a:off x="311700" y="283825"/>
            <a:ext cx="8520600" cy="626100"/>
          </a:xfrm>
          <a:prstGeom prst="rect">
            <a:avLst/>
          </a:prstGeom>
          <a:solidFill>
            <a:schemeClr val="lt1"/>
          </a:solidFill>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FF0000"/>
                </a:solidFill>
              </a:rPr>
              <a:t>APENNINES</a:t>
            </a:r>
            <a:r>
              <a:rPr lang="fr">
                <a:solidFill>
                  <a:srgbClr val="FF00FF"/>
                </a:solidFill>
              </a:rPr>
              <a:t> </a:t>
            </a:r>
            <a:endParaRPr>
              <a:solidFill>
                <a:srgbClr val="FF0000"/>
              </a:solidFill>
            </a:endParaRPr>
          </a:p>
        </p:txBody>
      </p:sp>
      <p:sp>
        <p:nvSpPr>
          <p:cNvPr id="95" name="Google Shape;95;p18"/>
          <p:cNvSpPr txBox="1"/>
          <p:nvPr>
            <p:ph idx="1" type="body"/>
          </p:nvPr>
        </p:nvSpPr>
        <p:spPr>
          <a:xfrm>
            <a:off x="311700" y="1152475"/>
            <a:ext cx="4490700" cy="3498300"/>
          </a:xfrm>
          <a:prstGeom prst="rect">
            <a:avLst/>
          </a:prstGeom>
        </p:spPr>
        <p:txBody>
          <a:bodyPr anchorCtr="0" anchor="t" bIns="91425" lIns="91425" spcFirstLastPara="1" rIns="91425" wrap="square" tIns="91425">
            <a:normAutofit fontScale="25000" lnSpcReduction="20000"/>
          </a:bodyPr>
          <a:lstStyle/>
          <a:p>
            <a:pPr indent="0" lvl="0" marL="0" marR="38100" rtl="0" algn="l">
              <a:lnSpc>
                <a:spcPct val="128571"/>
              </a:lnSpc>
              <a:spcBef>
                <a:spcPts val="0"/>
              </a:spcBef>
              <a:spcAft>
                <a:spcPts val="0"/>
              </a:spcAft>
              <a:buNone/>
            </a:pPr>
            <a:r>
              <a:rPr lang="fr" sz="7200">
                <a:solidFill>
                  <a:srgbClr val="202124"/>
                </a:solidFill>
                <a:highlight>
                  <a:srgbClr val="D5A6BD"/>
                </a:highlight>
                <a:latin typeface="Arial"/>
                <a:ea typeface="Arial"/>
                <a:cs typeface="Arial"/>
                <a:sym typeface="Arial"/>
              </a:rPr>
              <a:t>The Apennines are the mountain system about 1,200 km</a:t>
            </a:r>
            <a:r>
              <a:rPr lang="fr" sz="7200" u="sng">
                <a:solidFill>
                  <a:srgbClr val="202124"/>
                </a:solidFill>
                <a:highlight>
                  <a:srgbClr val="D5A6BD"/>
                </a:highlight>
                <a:latin typeface="Arial"/>
                <a:ea typeface="Arial"/>
                <a:cs typeface="Arial"/>
                <a:sym typeface="Arial"/>
              </a:rPr>
              <a:t> </a:t>
            </a:r>
            <a:r>
              <a:rPr lang="fr" sz="7200">
                <a:solidFill>
                  <a:srgbClr val="202124"/>
                </a:solidFill>
                <a:highlight>
                  <a:srgbClr val="D5A6BD"/>
                </a:highlight>
                <a:latin typeface="Arial"/>
                <a:ea typeface="Arial"/>
                <a:cs typeface="Arial"/>
                <a:sym typeface="Arial"/>
              </a:rPr>
              <a:t>long that stretches from the northern to the </a:t>
            </a:r>
            <a:r>
              <a:rPr lang="fr" sz="7200">
                <a:solidFill>
                  <a:srgbClr val="202124"/>
                </a:solidFill>
                <a:highlight>
                  <a:srgbClr val="D5A6BD"/>
                </a:highlight>
                <a:latin typeface="Arial"/>
                <a:ea typeface="Arial"/>
                <a:cs typeface="Arial"/>
                <a:sym typeface="Arial"/>
              </a:rPr>
              <a:t>southern area of ​​? drawing an arc with the concave part to the</a:t>
            </a:r>
            <a:r>
              <a:rPr lang="fr" sz="6000">
                <a:solidFill>
                  <a:srgbClr val="202124"/>
                </a:solidFill>
                <a:highlight>
                  <a:srgbClr val="D5A6BD"/>
                </a:highlight>
                <a:latin typeface="Arial"/>
                <a:ea typeface="Arial"/>
                <a:cs typeface="Arial"/>
                <a:sym typeface="Arial"/>
              </a:rPr>
              <a:t> </a:t>
            </a:r>
            <a:r>
              <a:rPr lang="fr" sz="7200">
                <a:solidFill>
                  <a:srgbClr val="202124"/>
                </a:solidFill>
                <a:highlight>
                  <a:srgbClr val="D5A6BD"/>
                </a:highlight>
                <a:latin typeface="Arial"/>
                <a:ea typeface="Arial"/>
                <a:cs typeface="Arial"/>
                <a:sym typeface="Arial"/>
              </a:rPr>
              <a:t>southwest. Together with</a:t>
            </a:r>
            <a:endParaRPr sz="7200">
              <a:solidFill>
                <a:srgbClr val="202124"/>
              </a:solidFill>
              <a:highlight>
                <a:srgbClr val="D5A6BD"/>
              </a:highlight>
              <a:latin typeface="Arial"/>
              <a:ea typeface="Arial"/>
              <a:cs typeface="Arial"/>
              <a:sym typeface="Arial"/>
            </a:endParaRPr>
          </a:p>
          <a:p>
            <a:pPr indent="0" lvl="0" marL="0" marR="38100" rtl="0" algn="l">
              <a:lnSpc>
                <a:spcPct val="128571"/>
              </a:lnSpc>
              <a:spcBef>
                <a:spcPts val="0"/>
              </a:spcBef>
              <a:spcAft>
                <a:spcPts val="0"/>
              </a:spcAft>
              <a:buNone/>
            </a:pPr>
            <a:r>
              <a:rPr lang="fr" sz="7200">
                <a:solidFill>
                  <a:srgbClr val="202124"/>
                </a:solidFill>
                <a:highlight>
                  <a:srgbClr val="D5A6BD"/>
                </a:highlight>
                <a:latin typeface="Arial"/>
                <a:ea typeface="Arial"/>
                <a:cs typeface="Arial"/>
                <a:sym typeface="Arial"/>
              </a:rPr>
              <a:t>Alps,they characterize the relief and landscape of a large part of the countr</a:t>
            </a:r>
            <a:r>
              <a:rPr lang="fr" sz="7200">
                <a:solidFill>
                  <a:srgbClr val="202124"/>
                </a:solidFill>
                <a:highlight>
                  <a:srgbClr val="D5A6BD"/>
                </a:highlight>
                <a:latin typeface="Arial"/>
                <a:ea typeface="Arial"/>
                <a:cs typeface="Arial"/>
                <a:sym typeface="Arial"/>
              </a:rPr>
              <a:t>y, affecting fifteen regions: four of its </a:t>
            </a:r>
            <a:r>
              <a:rPr lang="fr" sz="7200">
                <a:solidFill>
                  <a:srgbClr val="202124"/>
                </a:solidFill>
                <a:highlight>
                  <a:srgbClr val="D5A6BD"/>
                </a:highlight>
                <a:latin typeface="Arial"/>
                <a:ea typeface="Arial"/>
                <a:cs typeface="Arial"/>
                <a:sym typeface="Arial"/>
              </a:rPr>
              <a:t>continental part, all the regions of the peninsula and, </a:t>
            </a:r>
            <a:r>
              <a:rPr lang="fr" sz="7200">
                <a:solidFill>
                  <a:srgbClr val="202124"/>
                </a:solidFill>
                <a:highlight>
                  <a:srgbClr val="D5A6BD"/>
                </a:highlight>
                <a:latin typeface="Arial"/>
                <a:ea typeface="Arial"/>
                <a:cs typeface="Arial"/>
                <a:sym typeface="Arial"/>
              </a:rPr>
              <a:t>accordin</a:t>
            </a:r>
            <a:r>
              <a:rPr lang="fr" sz="7200">
                <a:solidFill>
                  <a:srgbClr val="202124"/>
                </a:solidFill>
                <a:highlight>
                  <a:srgbClr val="D5A6BD"/>
                </a:highlight>
                <a:latin typeface="Arial"/>
                <a:ea typeface="Arial"/>
                <a:cs typeface="Arial"/>
                <a:sym typeface="Arial"/>
              </a:rPr>
              <a:t>g to some sources,</a:t>
            </a:r>
            <a:r>
              <a:rPr lang="fr" sz="6000">
                <a:solidFill>
                  <a:srgbClr val="202124"/>
                </a:solidFill>
                <a:highlight>
                  <a:srgbClr val="D5A6BD"/>
                </a:highlight>
                <a:latin typeface="Arial"/>
                <a:ea typeface="Arial"/>
                <a:cs typeface="Arial"/>
                <a:sym typeface="Arial"/>
              </a:rPr>
              <a:t> </a:t>
            </a:r>
            <a:r>
              <a:rPr lang="fr" sz="7200">
                <a:solidFill>
                  <a:srgbClr val="202124"/>
                </a:solidFill>
                <a:highlight>
                  <a:srgbClr val="D5A6BD"/>
                </a:highlight>
                <a:latin typeface="Arial"/>
                <a:ea typeface="Arial"/>
                <a:cs typeface="Arial"/>
                <a:sym typeface="Arial"/>
              </a:rPr>
              <a:t>the northern part</a:t>
            </a:r>
            <a:r>
              <a:rPr lang="fr" sz="6000">
                <a:solidFill>
                  <a:srgbClr val="202124"/>
                </a:solidFill>
                <a:highlight>
                  <a:srgbClr val="D5A6BD"/>
                </a:highlight>
                <a:latin typeface="Arial"/>
                <a:ea typeface="Arial"/>
                <a:cs typeface="Arial"/>
                <a:sym typeface="Arial"/>
              </a:rPr>
              <a:t> </a:t>
            </a:r>
            <a:r>
              <a:rPr lang="fr" sz="7200">
                <a:solidFill>
                  <a:srgbClr val="202124"/>
                </a:solidFill>
                <a:highlight>
                  <a:srgbClr val="D5A6BD"/>
                </a:highlight>
                <a:latin typeface="Arial"/>
                <a:ea typeface="Arial"/>
                <a:cs typeface="Arial"/>
                <a:sym typeface="Arial"/>
              </a:rPr>
              <a:t>of Sicily.  </a:t>
            </a:r>
            <a:endParaRPr sz="6000">
              <a:solidFill>
                <a:srgbClr val="202124"/>
              </a:solidFill>
              <a:highlight>
                <a:srgbClr val="F8F9FA"/>
              </a:highlight>
              <a:latin typeface="Arial"/>
              <a:ea typeface="Arial"/>
              <a:cs typeface="Arial"/>
              <a:sym typeface="Arial"/>
            </a:endParaRPr>
          </a:p>
          <a:p>
            <a:pPr indent="0" lvl="0" marL="0" marR="38100" rtl="0" algn="l">
              <a:lnSpc>
                <a:spcPct val="128571"/>
              </a:lnSpc>
              <a:spcBef>
                <a:spcPts val="0"/>
              </a:spcBef>
              <a:spcAft>
                <a:spcPts val="0"/>
              </a:spcAft>
              <a:buNone/>
            </a:pPr>
            <a:r>
              <a:t/>
            </a:r>
            <a:endParaRPr sz="2100">
              <a:solidFill>
                <a:srgbClr val="202124"/>
              </a:solidFill>
              <a:highlight>
                <a:srgbClr val="F8F9FA"/>
              </a:highlight>
              <a:latin typeface="Arial"/>
              <a:ea typeface="Arial"/>
              <a:cs typeface="Arial"/>
              <a:sym typeface="Arial"/>
            </a:endParaRPr>
          </a:p>
          <a:p>
            <a:pPr indent="0" lvl="0" marL="0" rtl="0" algn="l">
              <a:spcBef>
                <a:spcPts val="0"/>
              </a:spcBef>
              <a:spcAft>
                <a:spcPts val="1200"/>
              </a:spcAft>
              <a:buNone/>
            </a:pPr>
            <a:r>
              <a:t/>
            </a:r>
            <a:endParaRPr/>
          </a:p>
        </p:txBody>
      </p:sp>
      <p:sp>
        <p:nvSpPr>
          <p:cNvPr id="96" name="Google Shape;96;p18"/>
          <p:cNvSpPr txBox="1"/>
          <p:nvPr/>
        </p:nvSpPr>
        <p:spPr>
          <a:xfrm>
            <a:off x="189550" y="909925"/>
            <a:ext cx="72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FF0000"/>
                </a:solidFill>
              </a:rPr>
              <a:t>                                     </a:t>
            </a:r>
            <a:r>
              <a:rPr lang="fr">
                <a:solidFill>
                  <a:srgbClr val="FF0000"/>
                </a:solidFill>
                <a:highlight>
                  <a:srgbClr val="D9D9D9"/>
                </a:highlight>
              </a:rPr>
              <a:t> </a:t>
            </a:r>
            <a:r>
              <a:rPr lang="fr">
                <a:solidFill>
                  <a:srgbClr val="FF0000"/>
                </a:solidFill>
                <a:highlight>
                  <a:srgbClr val="D9D9D9"/>
                </a:highlight>
                <a:latin typeface="Comic Sans MS"/>
                <a:ea typeface="Comic Sans MS"/>
                <a:cs typeface="Comic Sans MS"/>
                <a:sym typeface="Comic Sans MS"/>
              </a:rPr>
              <a:t>The Po</a:t>
            </a:r>
            <a:endParaRPr>
              <a:solidFill>
                <a:srgbClr val="FF0000"/>
              </a:solidFill>
              <a:highlight>
                <a:srgbClr val="D9D9D9"/>
              </a:highlight>
              <a:latin typeface="Comic Sans MS"/>
              <a:ea typeface="Comic Sans MS"/>
              <a:cs typeface="Comic Sans MS"/>
              <a:sym typeface="Comic Sans MS"/>
            </a:endParaRPr>
          </a:p>
        </p:txBody>
      </p:sp>
      <p:sp>
        <p:nvSpPr>
          <p:cNvPr id="102" name="Google Shape;102;p19"/>
          <p:cNvSpPr txBox="1"/>
          <p:nvPr>
            <p:ph idx="1" type="body"/>
          </p:nvPr>
        </p:nvSpPr>
        <p:spPr>
          <a:xfrm>
            <a:off x="311700" y="943625"/>
            <a:ext cx="8520600" cy="34164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t/>
            </a:r>
            <a:endParaRPr/>
          </a:p>
          <a:p>
            <a:pPr indent="0" lvl="0" marL="0" marR="38100" rtl="0" algn="l">
              <a:lnSpc>
                <a:spcPct val="128571"/>
              </a:lnSpc>
              <a:spcBef>
                <a:spcPts val="1200"/>
              </a:spcBef>
              <a:spcAft>
                <a:spcPts val="0"/>
              </a:spcAft>
              <a:buNone/>
            </a:pPr>
            <a:r>
              <a:rPr lang="fr" sz="7300" u="sng">
                <a:solidFill>
                  <a:srgbClr val="000000"/>
                </a:solidFill>
                <a:highlight>
                  <a:srgbClr val="D9D9D9"/>
                </a:highlight>
                <a:latin typeface="Comic Sans MS"/>
                <a:ea typeface="Comic Sans MS"/>
                <a:cs typeface="Comic Sans MS"/>
                <a:sym typeface="Comic Sans MS"/>
              </a:rPr>
              <a:t>t</a:t>
            </a:r>
            <a:r>
              <a:rPr b="1" i="1" lang="fr" sz="7300" u="sng">
                <a:solidFill>
                  <a:srgbClr val="000000"/>
                </a:solidFill>
                <a:highlight>
                  <a:srgbClr val="D9D9D9"/>
                </a:highlight>
                <a:latin typeface="Comic Sans MS"/>
                <a:ea typeface="Comic Sans MS"/>
                <a:cs typeface="Comic Sans MS"/>
                <a:sym typeface="Comic Sans MS"/>
              </a:rPr>
              <a:t>he Po is the largest and </a:t>
            </a:r>
            <a:endParaRPr b="1" i="1" sz="7300" u="sng">
              <a:solidFill>
                <a:srgbClr val="000000"/>
              </a:solidFill>
              <a:highlight>
                <a:srgbClr val="D9D9D9"/>
              </a:highlight>
              <a:latin typeface="Comic Sans MS"/>
              <a:ea typeface="Comic Sans MS"/>
              <a:cs typeface="Comic Sans MS"/>
              <a:sym typeface="Comic Sans MS"/>
            </a:endParaRPr>
          </a:p>
          <a:p>
            <a:pPr indent="0" lvl="0" marL="0" marR="38100" rtl="0" algn="l">
              <a:lnSpc>
                <a:spcPct val="128571"/>
              </a:lnSpc>
              <a:spcBef>
                <a:spcPts val="0"/>
              </a:spcBef>
              <a:spcAft>
                <a:spcPts val="0"/>
              </a:spcAft>
              <a:buNone/>
            </a:pPr>
            <a:r>
              <a:rPr b="1" i="1" lang="fr" sz="7300" u="sng">
                <a:solidFill>
                  <a:srgbClr val="000000"/>
                </a:solidFill>
                <a:highlight>
                  <a:srgbClr val="D9D9D9"/>
                </a:highlight>
                <a:latin typeface="Comic Sans MS"/>
                <a:ea typeface="Comic Sans MS"/>
                <a:cs typeface="Comic Sans MS"/>
                <a:sym typeface="Comic Sans MS"/>
              </a:rPr>
              <a:t>most important</a:t>
            </a:r>
            <a:endParaRPr b="1" i="1" sz="7300" u="sng">
              <a:solidFill>
                <a:srgbClr val="000000"/>
              </a:solidFill>
              <a:highlight>
                <a:srgbClr val="D9D9D9"/>
              </a:highlight>
              <a:latin typeface="Comic Sans MS"/>
              <a:ea typeface="Comic Sans MS"/>
              <a:cs typeface="Comic Sans MS"/>
              <a:sym typeface="Comic Sans MS"/>
            </a:endParaRPr>
          </a:p>
          <a:p>
            <a:pPr indent="0" lvl="0" marL="0" marR="38100" rtl="0" algn="l">
              <a:lnSpc>
                <a:spcPct val="128571"/>
              </a:lnSpc>
              <a:spcBef>
                <a:spcPts val="0"/>
              </a:spcBef>
              <a:spcAft>
                <a:spcPts val="0"/>
              </a:spcAft>
              <a:buNone/>
            </a:pPr>
            <a:r>
              <a:rPr b="1" i="1" lang="fr" sz="7300" u="sng">
                <a:solidFill>
                  <a:srgbClr val="000000"/>
                </a:solidFill>
                <a:highlight>
                  <a:srgbClr val="D9D9D9"/>
                </a:highlight>
                <a:latin typeface="Comic Sans MS"/>
                <a:ea typeface="Comic Sans MS"/>
                <a:cs typeface="Comic Sans MS"/>
                <a:sym typeface="Comic Sans MS"/>
              </a:rPr>
              <a:t>river in Italy. Exactly it is</a:t>
            </a:r>
            <a:endParaRPr b="1" i="1" sz="7300" u="sng">
              <a:solidFill>
                <a:srgbClr val="000000"/>
              </a:solidFill>
              <a:highlight>
                <a:srgbClr val="D9D9D9"/>
              </a:highlight>
              <a:latin typeface="Comic Sans MS"/>
              <a:ea typeface="Comic Sans MS"/>
              <a:cs typeface="Comic Sans MS"/>
              <a:sym typeface="Comic Sans MS"/>
            </a:endParaRPr>
          </a:p>
          <a:p>
            <a:pPr indent="0" lvl="0" marL="0" marR="38100" rtl="0" algn="l">
              <a:lnSpc>
                <a:spcPct val="128571"/>
              </a:lnSpc>
              <a:spcBef>
                <a:spcPts val="0"/>
              </a:spcBef>
              <a:spcAft>
                <a:spcPts val="0"/>
              </a:spcAft>
              <a:buNone/>
            </a:pPr>
            <a:r>
              <a:rPr b="1" i="1" lang="fr" sz="7300" u="sng">
                <a:solidFill>
                  <a:srgbClr val="000000"/>
                </a:solidFill>
                <a:highlight>
                  <a:srgbClr val="D9D9D9"/>
                </a:highlight>
                <a:latin typeface="Comic Sans MS"/>
                <a:ea typeface="Comic Sans MS"/>
                <a:cs typeface="Comic Sans MS"/>
                <a:sym typeface="Comic Sans MS"/>
              </a:rPr>
              <a:t>found in Piedmont in the </a:t>
            </a:r>
            <a:endParaRPr b="1" i="1" sz="7300" u="sng">
              <a:solidFill>
                <a:srgbClr val="000000"/>
              </a:solidFill>
              <a:highlight>
                <a:srgbClr val="D9D9D9"/>
              </a:highlight>
              <a:latin typeface="Comic Sans MS"/>
              <a:ea typeface="Comic Sans MS"/>
              <a:cs typeface="Comic Sans MS"/>
              <a:sym typeface="Comic Sans MS"/>
            </a:endParaRPr>
          </a:p>
          <a:p>
            <a:pPr indent="0" lvl="0" marL="0" marR="38100" rtl="0" algn="l">
              <a:lnSpc>
                <a:spcPct val="128571"/>
              </a:lnSpc>
              <a:spcBef>
                <a:spcPts val="0"/>
              </a:spcBef>
              <a:spcAft>
                <a:spcPts val="0"/>
              </a:spcAft>
              <a:buNone/>
            </a:pPr>
            <a:r>
              <a:rPr b="1" i="1" lang="fr" sz="7300" u="sng">
                <a:solidFill>
                  <a:srgbClr val="000000"/>
                </a:solidFill>
                <a:highlight>
                  <a:srgbClr val="D9D9D9"/>
                </a:highlight>
                <a:latin typeface="Comic Sans MS"/>
                <a:ea typeface="Comic Sans MS"/>
                <a:cs typeface="Comic Sans MS"/>
                <a:sym typeface="Comic Sans MS"/>
              </a:rPr>
              <a:t>Cozie Alps.</a:t>
            </a:r>
            <a:endParaRPr b="1" i="1" sz="7300" u="sng">
              <a:solidFill>
                <a:srgbClr val="000000"/>
              </a:solidFill>
              <a:highlight>
                <a:srgbClr val="D9D9D9"/>
              </a:highlight>
              <a:latin typeface="Comic Sans MS"/>
              <a:ea typeface="Comic Sans MS"/>
              <a:cs typeface="Comic Sans MS"/>
              <a:sym typeface="Comic Sans MS"/>
            </a:endParaRPr>
          </a:p>
          <a:p>
            <a:pPr indent="0" lvl="0" marL="0" marR="38100" rtl="0" algn="l">
              <a:lnSpc>
                <a:spcPct val="128571"/>
              </a:lnSpc>
              <a:spcBef>
                <a:spcPts val="0"/>
              </a:spcBef>
              <a:spcAft>
                <a:spcPts val="0"/>
              </a:spcAft>
              <a:buNone/>
            </a:pPr>
            <a:r>
              <a:rPr b="1" i="1" lang="fr" sz="7300" u="sng">
                <a:solidFill>
                  <a:srgbClr val="000000"/>
                </a:solidFill>
                <a:highlight>
                  <a:srgbClr val="D9D9D9"/>
                </a:highlight>
                <a:latin typeface="Comic Sans MS"/>
                <a:ea typeface="Comic Sans MS"/>
                <a:cs typeface="Comic Sans MS"/>
                <a:sym typeface="Comic Sans MS"/>
              </a:rPr>
              <a:t>the Po is a river that</a:t>
            </a:r>
            <a:endParaRPr b="1" i="1" sz="7300" u="sng">
              <a:solidFill>
                <a:srgbClr val="000000"/>
              </a:solidFill>
              <a:highlight>
                <a:srgbClr val="D9D9D9"/>
              </a:highlight>
              <a:latin typeface="Comic Sans MS"/>
              <a:ea typeface="Comic Sans MS"/>
              <a:cs typeface="Comic Sans MS"/>
              <a:sym typeface="Comic Sans MS"/>
            </a:endParaRPr>
          </a:p>
          <a:p>
            <a:pPr indent="0" lvl="0" marL="0" marR="38100" rtl="0" algn="l">
              <a:lnSpc>
                <a:spcPct val="128571"/>
              </a:lnSpc>
              <a:spcBef>
                <a:spcPts val="0"/>
              </a:spcBef>
              <a:spcAft>
                <a:spcPts val="0"/>
              </a:spcAft>
              <a:buNone/>
            </a:pPr>
            <a:r>
              <a:rPr b="1" i="1" lang="fr" sz="7300" u="sng">
                <a:solidFill>
                  <a:srgbClr val="000000"/>
                </a:solidFill>
                <a:highlight>
                  <a:srgbClr val="D9D9D9"/>
                </a:highlight>
                <a:latin typeface="Comic Sans MS"/>
                <a:ea typeface="Comic Sans MS"/>
                <a:cs typeface="Comic Sans MS"/>
                <a:sym typeface="Comic Sans MS"/>
              </a:rPr>
              <a:t> originates from </a:t>
            </a:r>
            <a:endParaRPr b="1" i="1" sz="7300" u="sng">
              <a:solidFill>
                <a:srgbClr val="000000"/>
              </a:solidFill>
              <a:highlight>
                <a:srgbClr val="D9D9D9"/>
              </a:highlight>
              <a:latin typeface="Comic Sans MS"/>
              <a:ea typeface="Comic Sans MS"/>
              <a:cs typeface="Comic Sans MS"/>
              <a:sym typeface="Comic Sans MS"/>
            </a:endParaRPr>
          </a:p>
          <a:p>
            <a:pPr indent="0" lvl="0" marL="0" marR="38100" rtl="0" algn="l">
              <a:lnSpc>
                <a:spcPct val="128571"/>
              </a:lnSpc>
              <a:spcBef>
                <a:spcPts val="0"/>
              </a:spcBef>
              <a:spcAft>
                <a:spcPts val="0"/>
              </a:spcAft>
              <a:buNone/>
            </a:pPr>
            <a:r>
              <a:rPr b="1" i="1" lang="fr" sz="7300" u="sng">
                <a:solidFill>
                  <a:srgbClr val="000000"/>
                </a:solidFill>
                <a:highlight>
                  <a:srgbClr val="D9D9D9"/>
                </a:highlight>
                <a:latin typeface="Comic Sans MS"/>
                <a:ea typeface="Comic Sans MS"/>
                <a:cs typeface="Comic Sans MS"/>
                <a:sym typeface="Comic Sans MS"/>
              </a:rPr>
              <a:t>Monte Monviso</a:t>
            </a:r>
            <a:endParaRPr b="1" i="1" sz="7300" u="sng">
              <a:solidFill>
                <a:srgbClr val="000000"/>
              </a:solidFill>
              <a:highlight>
                <a:srgbClr val="D9D9D9"/>
              </a:highlight>
              <a:latin typeface="Comic Sans MS"/>
              <a:ea typeface="Comic Sans MS"/>
              <a:cs typeface="Comic Sans MS"/>
              <a:sym typeface="Comic Sans MS"/>
            </a:endParaRPr>
          </a:p>
          <a:p>
            <a:pPr indent="0" lvl="0" marL="0" marR="38100" rtl="0" algn="l">
              <a:lnSpc>
                <a:spcPct val="128571"/>
              </a:lnSpc>
              <a:spcBef>
                <a:spcPts val="0"/>
              </a:spcBef>
              <a:spcAft>
                <a:spcPts val="0"/>
              </a:spcAft>
              <a:buNone/>
            </a:pPr>
            <a:r>
              <a:rPr b="1" i="1" lang="fr" sz="7300" u="sng">
                <a:solidFill>
                  <a:srgbClr val="000000"/>
                </a:solidFill>
                <a:highlight>
                  <a:srgbClr val="D9D9D9"/>
                </a:highlight>
                <a:latin typeface="Comic Sans MS"/>
                <a:ea typeface="Comic Sans MS"/>
                <a:cs typeface="Comic Sans MS"/>
                <a:sym typeface="Comic Sans MS"/>
              </a:rPr>
              <a:t>it is 652 km long.</a:t>
            </a:r>
            <a:endParaRPr b="1" i="1" sz="7300" u="sng">
              <a:solidFill>
                <a:srgbClr val="000000"/>
              </a:solidFill>
              <a:highlight>
                <a:srgbClr val="D9D9D9"/>
              </a:highlight>
              <a:latin typeface="Comic Sans MS"/>
              <a:ea typeface="Comic Sans MS"/>
              <a:cs typeface="Comic Sans MS"/>
              <a:sym typeface="Comic Sans MS"/>
            </a:endParaRPr>
          </a:p>
          <a:p>
            <a:pPr indent="0" lvl="0" marL="0" marR="38100" rtl="0" algn="l">
              <a:lnSpc>
                <a:spcPct val="128571"/>
              </a:lnSpc>
              <a:spcBef>
                <a:spcPts val="0"/>
              </a:spcBef>
              <a:spcAft>
                <a:spcPts val="0"/>
              </a:spcAft>
              <a:buNone/>
            </a:pPr>
            <a:r>
              <a:t/>
            </a:r>
            <a:endParaRPr sz="4500">
              <a:solidFill>
                <a:srgbClr val="000000"/>
              </a:solidFill>
              <a:highlight>
                <a:srgbClr val="00FFFF"/>
              </a:highlight>
              <a:latin typeface="Arial"/>
              <a:ea typeface="Arial"/>
              <a:cs typeface="Arial"/>
              <a:sym typeface="Arial"/>
            </a:endParaRPr>
          </a:p>
          <a:p>
            <a:pPr indent="0" lvl="0" marL="0" marR="38100" rtl="0" algn="l">
              <a:lnSpc>
                <a:spcPct val="128571"/>
              </a:lnSpc>
              <a:spcBef>
                <a:spcPts val="0"/>
              </a:spcBef>
              <a:spcAft>
                <a:spcPts val="0"/>
              </a:spcAft>
              <a:buNone/>
            </a:pPr>
            <a:r>
              <a:t/>
            </a:r>
            <a:endParaRPr sz="2100">
              <a:solidFill>
                <a:srgbClr val="202124"/>
              </a:solidFill>
              <a:highlight>
                <a:srgbClr val="00FFFF"/>
              </a:highlight>
              <a:latin typeface="Arial"/>
              <a:ea typeface="Arial"/>
              <a:cs typeface="Arial"/>
              <a:sym typeface="Arial"/>
            </a:endParaRPr>
          </a:p>
          <a:p>
            <a:pPr indent="0" lvl="0" marL="0" marR="38100" rtl="0" algn="l">
              <a:lnSpc>
                <a:spcPct val="128571"/>
              </a:lnSpc>
              <a:spcBef>
                <a:spcPts val="0"/>
              </a:spcBef>
              <a:spcAft>
                <a:spcPts val="0"/>
              </a:spcAft>
              <a:buNone/>
            </a:pPr>
            <a:r>
              <a:t/>
            </a:r>
            <a:endParaRPr sz="2100">
              <a:solidFill>
                <a:srgbClr val="202124"/>
              </a:solidFill>
              <a:highlight>
                <a:srgbClr val="F8F9FA"/>
              </a:highlight>
              <a:latin typeface="Arial"/>
              <a:ea typeface="Arial"/>
              <a:cs typeface="Arial"/>
              <a:sym typeface="Arial"/>
            </a:endParaRPr>
          </a:p>
          <a:p>
            <a:pPr indent="0" lvl="0" marL="0" rtl="0" algn="l">
              <a:spcBef>
                <a:spcPts val="0"/>
              </a:spcBef>
              <a:spcAft>
                <a:spcPts val="0"/>
              </a:spcAft>
              <a:buNone/>
            </a:pPr>
            <a:r>
              <a:t/>
            </a:r>
            <a:endParaRPr sz="2100">
              <a:solidFill>
                <a:srgbClr val="000000"/>
              </a:solidFill>
              <a:highlight>
                <a:srgbClr val="00FFFF"/>
              </a:highlight>
              <a:latin typeface="Arial"/>
              <a:ea typeface="Arial"/>
              <a:cs typeface="Arial"/>
              <a:sym typeface="Arial"/>
            </a:endParaRPr>
          </a:p>
          <a:p>
            <a:pPr indent="0" lvl="0" marL="0" rtl="0" algn="l">
              <a:spcBef>
                <a:spcPts val="1200"/>
              </a:spcBef>
              <a:spcAft>
                <a:spcPts val="0"/>
              </a:spcAft>
              <a:buNone/>
            </a:pPr>
            <a:r>
              <a:t/>
            </a:r>
            <a:endParaRPr sz="2100">
              <a:solidFill>
                <a:srgbClr val="202124"/>
              </a:solidFill>
              <a:latin typeface="Arial"/>
              <a:ea typeface="Arial"/>
              <a:cs typeface="Arial"/>
              <a:sym typeface="Arial"/>
            </a:endParaRPr>
          </a:p>
          <a:p>
            <a:pPr indent="0" lvl="0" marL="0" rtl="0" algn="l">
              <a:spcBef>
                <a:spcPts val="1200"/>
              </a:spcBef>
              <a:spcAft>
                <a:spcPts val="1200"/>
              </a:spcAft>
              <a:buNone/>
            </a:pPr>
            <a:r>
              <a:t/>
            </a:r>
            <a:endParaRPr/>
          </a:p>
        </p:txBody>
      </p:sp>
      <p:sp>
        <p:nvSpPr>
          <p:cNvPr id="103" name="Google Shape;103;p19"/>
          <p:cNvSpPr txBox="1"/>
          <p:nvPr/>
        </p:nvSpPr>
        <p:spPr>
          <a:xfrm>
            <a:off x="3962600" y="3201575"/>
            <a:ext cx="26100" cy="15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104" name="Google Shape;104;p19"/>
          <p:cNvPicPr preferRelativeResize="0"/>
          <p:nvPr/>
        </p:nvPicPr>
        <p:blipFill>
          <a:blip r:embed="rId4">
            <a:alphaModFix/>
          </a:blip>
          <a:stretch>
            <a:fillRect/>
          </a:stretch>
        </p:blipFill>
        <p:spPr>
          <a:xfrm rot="780000">
            <a:off x="4105975" y="2872650"/>
            <a:ext cx="2857501" cy="1600200"/>
          </a:xfrm>
          <a:prstGeom prst="rect">
            <a:avLst/>
          </a:prstGeom>
          <a:noFill/>
          <a:ln>
            <a:noFill/>
          </a:ln>
        </p:spPr>
      </p:pic>
      <p:pic>
        <p:nvPicPr>
          <p:cNvPr id="105" name="Google Shape;105;p19"/>
          <p:cNvPicPr preferRelativeResize="0"/>
          <p:nvPr/>
        </p:nvPicPr>
        <p:blipFill>
          <a:blip r:embed="rId5">
            <a:alphaModFix/>
          </a:blip>
          <a:stretch>
            <a:fillRect/>
          </a:stretch>
        </p:blipFill>
        <p:spPr>
          <a:xfrm rot="1260000">
            <a:off x="5760538" y="647000"/>
            <a:ext cx="2466976" cy="18478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00FFFF"/>
                </a:solidFill>
                <a:latin typeface="Comic Sans MS"/>
                <a:ea typeface="Comic Sans MS"/>
                <a:cs typeface="Comic Sans MS"/>
                <a:sym typeface="Comic Sans MS"/>
              </a:rPr>
              <a:t>The Po</a:t>
            </a:r>
            <a:endParaRPr>
              <a:solidFill>
                <a:srgbClr val="00FFFF"/>
              </a:solidFill>
              <a:latin typeface="Comic Sans MS"/>
              <a:ea typeface="Comic Sans MS"/>
              <a:cs typeface="Comic Sans MS"/>
              <a:sym typeface="Comic Sans MS"/>
            </a:endParaRPr>
          </a:p>
        </p:txBody>
      </p:sp>
      <p:sp>
        <p:nvSpPr>
          <p:cNvPr id="111" name="Google Shape;111;p20"/>
          <p:cNvSpPr txBox="1"/>
          <p:nvPr>
            <p:ph idx="1" type="body"/>
          </p:nvPr>
        </p:nvSpPr>
        <p:spPr>
          <a:xfrm>
            <a:off x="311700" y="1152475"/>
            <a:ext cx="35808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fr"/>
              <a:t> </a:t>
            </a:r>
            <a:endParaRPr/>
          </a:p>
          <a:p>
            <a:pPr indent="0" lvl="0" marL="0" rtl="0" algn="l">
              <a:spcBef>
                <a:spcPts val="1200"/>
              </a:spcBef>
              <a:spcAft>
                <a:spcPts val="0"/>
              </a:spcAft>
              <a:buNone/>
            </a:pPr>
            <a:r>
              <a:rPr b="1" i="1" lang="fr" sz="2208" u="sng">
                <a:solidFill>
                  <a:srgbClr val="202124"/>
                </a:solidFill>
                <a:highlight>
                  <a:schemeClr val="lt2"/>
                </a:highlight>
                <a:latin typeface="Comic Sans MS"/>
                <a:ea typeface="Comic Sans MS"/>
                <a:cs typeface="Comic Sans MS"/>
                <a:sym typeface="Comic Sans MS"/>
              </a:rPr>
              <a:t>The Po flows into the Adriatic Sea. </a:t>
            </a:r>
            <a:r>
              <a:rPr b="1" i="1" lang="fr" sz="2208" u="sng">
                <a:solidFill>
                  <a:srgbClr val="202124"/>
                </a:solidFill>
                <a:highlight>
                  <a:schemeClr val="lt2"/>
                </a:highlight>
                <a:latin typeface="Comic Sans MS"/>
                <a:ea typeface="Comic Sans MS"/>
                <a:cs typeface="Comic Sans MS"/>
                <a:sym typeface="Comic Sans MS"/>
              </a:rPr>
              <a:t>How is the mouth of the Po. </a:t>
            </a:r>
            <a:r>
              <a:rPr b="1" i="1" lang="fr" sz="2208" u="sng">
                <a:solidFill>
                  <a:srgbClr val="202124"/>
                </a:solidFill>
                <a:highlight>
                  <a:schemeClr val="lt2"/>
                </a:highlight>
                <a:latin typeface="Comic Sans MS"/>
                <a:ea typeface="Comic Sans MS"/>
                <a:cs typeface="Comic Sans MS"/>
                <a:sym typeface="Comic Sans MS"/>
              </a:rPr>
              <a:t>The mouth of the Po is a delta that has formed over the centuries and which, every year, advances 7 meters into the sea.</a:t>
            </a:r>
            <a:endParaRPr b="1" i="1" sz="2208" u="sng">
              <a:solidFill>
                <a:srgbClr val="202124"/>
              </a:solidFill>
              <a:highlight>
                <a:schemeClr val="lt2"/>
              </a:highlight>
              <a:latin typeface="Comic Sans MS"/>
              <a:ea typeface="Comic Sans MS"/>
              <a:cs typeface="Comic Sans MS"/>
              <a:sym typeface="Comic Sans MS"/>
            </a:endParaRPr>
          </a:p>
          <a:p>
            <a:pPr indent="0" lvl="0" marL="0" rtl="0" algn="l">
              <a:spcBef>
                <a:spcPts val="1200"/>
              </a:spcBef>
              <a:spcAft>
                <a:spcPts val="1200"/>
              </a:spcAft>
              <a:buNone/>
            </a:pPr>
            <a:r>
              <a:t/>
            </a:r>
            <a:endParaRPr/>
          </a:p>
        </p:txBody>
      </p:sp>
      <p:pic>
        <p:nvPicPr>
          <p:cNvPr id="112" name="Google Shape;112;p20"/>
          <p:cNvPicPr preferRelativeResize="0"/>
          <p:nvPr/>
        </p:nvPicPr>
        <p:blipFill>
          <a:blip r:embed="rId4">
            <a:alphaModFix/>
          </a:blip>
          <a:stretch>
            <a:fillRect/>
          </a:stretch>
        </p:blipFill>
        <p:spPr>
          <a:xfrm rot="839999">
            <a:off x="3523863" y="270975"/>
            <a:ext cx="2466976" cy="1847851"/>
          </a:xfrm>
          <a:prstGeom prst="rect">
            <a:avLst/>
          </a:prstGeom>
          <a:noFill/>
          <a:ln>
            <a:noFill/>
          </a:ln>
        </p:spPr>
      </p:pic>
      <p:pic>
        <p:nvPicPr>
          <p:cNvPr id="113" name="Google Shape;113;p20"/>
          <p:cNvPicPr preferRelativeResize="0"/>
          <p:nvPr/>
        </p:nvPicPr>
        <p:blipFill>
          <a:blip r:embed="rId5">
            <a:alphaModFix/>
          </a:blip>
          <a:stretch>
            <a:fillRect/>
          </a:stretch>
        </p:blipFill>
        <p:spPr>
          <a:xfrm rot="702957">
            <a:off x="6556000" y="968375"/>
            <a:ext cx="2035800" cy="1062150"/>
          </a:xfrm>
          <a:prstGeom prst="rect">
            <a:avLst/>
          </a:prstGeom>
          <a:noFill/>
          <a:ln>
            <a:noFill/>
          </a:ln>
        </p:spPr>
      </p:pic>
      <p:pic>
        <p:nvPicPr>
          <p:cNvPr id="114" name="Google Shape;114;p20"/>
          <p:cNvPicPr preferRelativeResize="0"/>
          <p:nvPr/>
        </p:nvPicPr>
        <p:blipFill>
          <a:blip r:embed="rId6">
            <a:alphaModFix/>
          </a:blip>
          <a:stretch>
            <a:fillRect/>
          </a:stretch>
        </p:blipFill>
        <p:spPr>
          <a:xfrm rot="1019372">
            <a:off x="5554799" y="2463825"/>
            <a:ext cx="3037975" cy="2093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21"/>
          <p:cNvSpPr txBox="1"/>
          <p:nvPr>
            <p:ph type="title"/>
          </p:nvPr>
        </p:nvSpPr>
        <p:spPr>
          <a:xfrm>
            <a:off x="395850" y="286150"/>
            <a:ext cx="8520600" cy="640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solidFill>
                  <a:srgbClr val="FF0000"/>
                </a:solidFill>
                <a:latin typeface="Comic Sans MS"/>
                <a:ea typeface="Comic Sans MS"/>
                <a:cs typeface="Comic Sans MS"/>
                <a:sym typeface="Comic Sans MS"/>
              </a:rPr>
              <a:t>The po</a:t>
            </a:r>
            <a:endParaRPr>
              <a:solidFill>
                <a:srgbClr val="FF0000"/>
              </a:solidFill>
              <a:latin typeface="Comic Sans MS"/>
              <a:ea typeface="Comic Sans MS"/>
              <a:cs typeface="Comic Sans MS"/>
              <a:sym typeface="Comic Sans MS"/>
            </a:endParaRPr>
          </a:p>
        </p:txBody>
      </p:sp>
      <p:sp>
        <p:nvSpPr>
          <p:cNvPr id="120" name="Google Shape;120;p21"/>
          <p:cNvSpPr txBox="1"/>
          <p:nvPr>
            <p:ph idx="1" type="body"/>
          </p:nvPr>
        </p:nvSpPr>
        <p:spPr>
          <a:xfrm>
            <a:off x="311700" y="1152475"/>
            <a:ext cx="3650100" cy="3416400"/>
          </a:xfrm>
          <a:prstGeom prst="rect">
            <a:avLst/>
          </a:prstGeom>
        </p:spPr>
        <p:txBody>
          <a:bodyPr anchorCtr="0" anchor="t" bIns="91425" lIns="91425" spcFirstLastPara="1" rIns="91425" wrap="square" tIns="91425">
            <a:normAutofit lnSpcReduction="20000"/>
          </a:bodyPr>
          <a:lstStyle/>
          <a:p>
            <a:pPr indent="0" lvl="0" marL="0" marR="38100" rtl="0" algn="l">
              <a:lnSpc>
                <a:spcPct val="128571"/>
              </a:lnSpc>
              <a:spcBef>
                <a:spcPts val="0"/>
              </a:spcBef>
              <a:spcAft>
                <a:spcPts val="0"/>
              </a:spcAft>
              <a:buNone/>
            </a:pPr>
            <a:r>
              <a:rPr b="1" i="1" lang="fr" sz="2100" u="sng">
                <a:solidFill>
                  <a:srgbClr val="202124"/>
                </a:solidFill>
                <a:highlight>
                  <a:srgbClr val="CCCCCC"/>
                </a:highlight>
                <a:latin typeface="Comic Sans MS"/>
                <a:ea typeface="Comic Sans MS"/>
                <a:cs typeface="Comic Sans MS"/>
                <a:sym typeface="Comic Sans MS"/>
              </a:rPr>
              <a:t>Among the most important are the Dora Baltea, the Tanaro, the Sesia, the Oglio, the Ticino, the Adda and they are all located in the northern part of Italy.</a:t>
            </a:r>
            <a:endParaRPr b="1" i="1" sz="2100" u="sng">
              <a:solidFill>
                <a:srgbClr val="202124"/>
              </a:solidFill>
              <a:highlight>
                <a:srgbClr val="CCCCCC"/>
              </a:highlight>
              <a:latin typeface="Comic Sans MS"/>
              <a:ea typeface="Comic Sans MS"/>
              <a:cs typeface="Comic Sans MS"/>
              <a:sym typeface="Comic Sans MS"/>
            </a:endParaRPr>
          </a:p>
          <a:p>
            <a:pPr indent="0" lvl="0" marL="0" rtl="0" algn="l">
              <a:spcBef>
                <a:spcPts val="0"/>
              </a:spcBef>
              <a:spcAft>
                <a:spcPts val="1200"/>
              </a:spcAft>
              <a:buNone/>
            </a:pPr>
            <a:r>
              <a:t/>
            </a:r>
            <a:endParaRPr/>
          </a:p>
        </p:txBody>
      </p:sp>
      <p:pic>
        <p:nvPicPr>
          <p:cNvPr id="121" name="Google Shape;121;p21"/>
          <p:cNvPicPr preferRelativeResize="0"/>
          <p:nvPr/>
        </p:nvPicPr>
        <p:blipFill>
          <a:blip r:embed="rId4">
            <a:alphaModFix/>
          </a:blip>
          <a:stretch>
            <a:fillRect/>
          </a:stretch>
        </p:blipFill>
        <p:spPr>
          <a:xfrm rot="720000">
            <a:off x="5358651" y="2417150"/>
            <a:ext cx="2921500" cy="19463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